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5"/>
  </p:notesMasterIdLst>
  <p:sldIdLst>
    <p:sldId id="257" r:id="rId3"/>
    <p:sldId id="258" r:id="rId4"/>
    <p:sldId id="539" r:id="rId5"/>
    <p:sldId id="261" r:id="rId6"/>
    <p:sldId id="262" r:id="rId7"/>
    <p:sldId id="538" r:id="rId8"/>
    <p:sldId id="540" r:id="rId9"/>
    <p:sldId id="542" r:id="rId10"/>
    <p:sldId id="274" r:id="rId11"/>
    <p:sldId id="544" r:id="rId12"/>
    <p:sldId id="545" r:id="rId13"/>
    <p:sldId id="547" r:id="rId14"/>
    <p:sldId id="549" r:id="rId15"/>
    <p:sldId id="581" r:id="rId16"/>
    <p:sldId id="550" r:id="rId17"/>
    <p:sldId id="582" r:id="rId18"/>
    <p:sldId id="552" r:id="rId19"/>
    <p:sldId id="553" r:id="rId20"/>
    <p:sldId id="554" r:id="rId21"/>
    <p:sldId id="541" r:id="rId22"/>
    <p:sldId id="584" r:id="rId23"/>
    <p:sldId id="58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D189F0-7EF9-45EF-96FD-3EE804215296}" v="39" dt="2026-02-26T17:57:53.9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2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43B252-7749-4CAD-8C12-A4ABBCFBF482}" type="datetimeFigureOut">
              <a:rPr lang="en-US" smtClean="0"/>
              <a:t>2/26/2026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201066-02BE-44E5-8DE1-5AAD50123D4C}" type="slidenum">
              <a:rPr lang="en-US" smtClean="0"/>
              <a:t>‹#›</a:t>
            </a:fld>
            <a:endParaRPr lang="en-US"/>
          </a:p>
        </p:txBody>
      </p:sp>
    </p:spTree>
    <p:extLst>
      <p:ext uri="{BB962C8B-B14F-4D97-AF65-F5344CB8AC3E}">
        <p14:creationId xmlns:p14="http://schemas.microsoft.com/office/powerpoint/2010/main" val="2693386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 customary modes of trade and travel on water</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0F5D2E3-1C5C-4DFE-AAA3-5A54EB4FDBD5}"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1443292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0F5D2E3-1C5C-4DFE-AAA3-5A54EB4FDBD5}"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3157788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Taking a management action on an undetermined waterway that the State asserts as navigable could give the State standing to file a Quiet Title Action. Discuss grounds for a QTA</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0F5D2E3-1C5C-4DFE-AAA3-5A54EB4FDBD5}"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34694321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State has argued in the past that the RDI process is too cumbersome, a contributing factor in their decision to pursue a more aggressive strategy</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0F5D2E3-1C5C-4DFE-AAA3-5A54EB4FDBD5}"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3187172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0F5D2E3-1C5C-4DFE-AAA3-5A54EB4FDBD5}"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1153211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Highway of commerce- requires that it is usable on a regular, consistent basis. </a:t>
            </a:r>
          </a:p>
          <a:p>
            <a:r>
              <a:rPr lang="en-US" sz="1200" kern="1200" dirty="0">
                <a:solidFill>
                  <a:schemeClr val="tx1"/>
                </a:solidFill>
                <a:effectLst/>
                <a:latin typeface="+mn-lt"/>
                <a:ea typeface="+mn-ea"/>
                <a:cs typeface="+mn-cs"/>
              </a:rPr>
              <a:t>	Portages or other obstacles/obstructions don’t inherently defeat navigability</a:t>
            </a:r>
          </a:p>
          <a:p>
            <a:r>
              <a:rPr lang="en-US" sz="1200" kern="1200" dirty="0">
                <a:solidFill>
                  <a:schemeClr val="tx1"/>
                </a:solidFill>
                <a:effectLst/>
                <a:latin typeface="+mn-lt"/>
                <a:ea typeface="+mn-ea"/>
                <a:cs typeface="+mn-cs"/>
              </a:rPr>
              <a:t>Does not need to be open to navigation at all points in year, just reliable open water season</a:t>
            </a:r>
          </a:p>
          <a:p>
            <a:r>
              <a:rPr lang="en-US" sz="1200" kern="1200" dirty="0">
                <a:solidFill>
                  <a:schemeClr val="tx1"/>
                </a:solidFill>
                <a:effectLst/>
                <a:latin typeface="+mn-lt"/>
                <a:ea typeface="+mn-ea"/>
                <a:cs typeface="+mn-cs"/>
              </a:rPr>
              <a:t>a river’s use “need not be without difficulty, extensive, or long and continuous” for the river to be a highway for commerce. </a:t>
            </a:r>
            <a:r>
              <a:rPr lang="en-US" sz="1200" i="1" kern="1200" dirty="0">
                <a:solidFill>
                  <a:schemeClr val="tx1"/>
                </a:solidFill>
                <a:effectLst/>
                <a:latin typeface="+mn-lt"/>
                <a:ea typeface="+mn-ea"/>
                <a:cs typeface="+mn-cs"/>
              </a:rPr>
              <a:t>Oregon v. Riverfront Protection Assoc.</a:t>
            </a:r>
            <a:r>
              <a:rPr lang="en-US" sz="1200" kern="1200" dirty="0">
                <a:solidFill>
                  <a:schemeClr val="tx1"/>
                </a:solidFill>
                <a:effectLst/>
                <a:latin typeface="+mn-lt"/>
                <a:ea typeface="+mn-ea"/>
                <a:cs typeface="+mn-cs"/>
              </a:rPr>
              <a:t>, 672 F.2d 792, 795 (9th Cir. 1982).</a:t>
            </a:r>
          </a:p>
          <a:p>
            <a:r>
              <a:rPr lang="en-US" sz="1200" kern="1200" dirty="0">
                <a:solidFill>
                  <a:schemeClr val="tx1"/>
                </a:solidFill>
                <a:effectLst/>
                <a:latin typeface="+mn-lt"/>
                <a:ea typeface="+mn-ea"/>
                <a:cs typeface="+mn-cs"/>
              </a:rPr>
              <a:t>when passage is limited to times of temporary high water or if boats must be repeatedly dragged or carried, then it is likely non-navigable.</a:t>
            </a:r>
          </a:p>
          <a:p>
            <a:endParaRPr lang="en-US" dirty="0"/>
          </a:p>
        </p:txBody>
      </p:sp>
      <p:sp>
        <p:nvSpPr>
          <p:cNvPr id="4" name="Slide Number Placeholder 3"/>
          <p:cNvSpPr>
            <a:spLocks noGrp="1"/>
          </p:cNvSpPr>
          <p:nvPr>
            <p:ph type="sldNum" sz="quarter" idx="5"/>
          </p:nvPr>
        </p:nvSpPr>
        <p:spPr/>
        <p:txBody>
          <a:bodyPr/>
          <a:lstStyle/>
          <a:p>
            <a:fld id="{D3201066-02BE-44E5-8DE1-5AAD50123D4C}" type="slidenum">
              <a:rPr lang="en-US" smtClean="0"/>
              <a:t>7</a:t>
            </a:fld>
            <a:endParaRPr lang="en-US"/>
          </a:p>
        </p:txBody>
      </p:sp>
    </p:spTree>
    <p:extLst>
      <p:ext uri="{BB962C8B-B14F-4D97-AF65-F5344CB8AC3E}">
        <p14:creationId xmlns:p14="http://schemas.microsoft.com/office/powerpoint/2010/main" val="1588550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Emphasize “at the time of statehood”, connect to the customary crafts clause of the Danial Ball definition to highlight how floatability in modern crafts is not definitive proof of navigability.</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0F5D2E3-1C5C-4DFE-AAA3-5A54EB4FDBD5}"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278208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0F5D2E3-1C5C-4DFE-AAA3-5A54EB4FDBD5}"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1732153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Federal Land Management Policy and Management Act, 43 U.S.C. Sec. 1701 et. seq.</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0F5D2E3-1C5C-4DFE-AAA3-5A54EB4FDBD5}"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78457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0F5D2E3-1C5C-4DFE-AAA3-5A54EB4FDBD5}"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4073818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 examples, such as 1979 </a:t>
            </a:r>
            <a:r>
              <a:rPr lang="en-US" err="1"/>
              <a:t>Kandik</a:t>
            </a:r>
            <a:r>
              <a:rPr lang="en-US"/>
              <a:t> appeal criteria. Emphasize crafts customary at the time of statehood and meaningful similarity. </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0F5D2E3-1C5C-4DFE-AAA3-5A54EB4FDBD5}"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4090956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0F5D2E3-1C5C-4DFE-AAA3-5A54EB4FDBD5}"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2484898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0F5D2E3-1C5C-4DFE-AAA3-5A54EB4FDBD5}"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15967568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8454" name="Freeform 22"/>
          <p:cNvSpPr>
            <a:spLocks/>
          </p:cNvSpPr>
          <p:nvPr/>
        </p:nvSpPr>
        <p:spPr bwMode="hidden">
          <a:xfrm>
            <a:off x="1" y="0"/>
            <a:ext cx="12187767" cy="2819400"/>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rgbClr val="63502B"/>
              </a:gs>
              <a:gs pos="100000">
                <a:srgbClr val="A89265"/>
              </a:gs>
            </a:gsLst>
            <a:lin ang="5400000" scaled="1"/>
          </a:gradFill>
          <a:ln w="9525">
            <a:noFill/>
            <a:round/>
            <a:headEnd/>
            <a:tailEnd/>
          </a:ln>
        </p:spPr>
        <p:txBody>
          <a:bodyPr/>
          <a:lstStyle/>
          <a:p>
            <a:endParaRPr lang="en-US" sz="1800"/>
          </a:p>
        </p:txBody>
      </p:sp>
      <p:pic>
        <p:nvPicPr>
          <p:cNvPr id="18458" name="Picture 26" descr="ah_background_layered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685800"/>
            <a:ext cx="6358467" cy="6172200"/>
          </a:xfrm>
          <a:prstGeom prst="rect">
            <a:avLst/>
          </a:prstGeom>
          <a:noFill/>
        </p:spPr>
      </p:pic>
      <p:sp>
        <p:nvSpPr>
          <p:cNvPr id="18443" name="Rectangle 11"/>
          <p:cNvSpPr>
            <a:spLocks noGrp="1" noChangeArrowheads="1"/>
          </p:cNvSpPr>
          <p:nvPr>
            <p:ph type="ctrTitle" sz="quarter"/>
          </p:nvPr>
        </p:nvSpPr>
        <p:spPr>
          <a:xfrm>
            <a:off x="812800" y="2057400"/>
            <a:ext cx="9550400" cy="1447800"/>
          </a:xfrm>
        </p:spPr>
        <p:txBody>
          <a:bodyPr/>
          <a:lstStyle>
            <a:lvl1pPr>
              <a:defRPr sz="4400"/>
            </a:lvl1pPr>
          </a:lstStyle>
          <a:p>
            <a:r>
              <a:rPr lang="en-US"/>
              <a:t>Click to edit Master title style</a:t>
            </a:r>
          </a:p>
        </p:txBody>
      </p:sp>
      <p:sp>
        <p:nvSpPr>
          <p:cNvPr id="18444" name="Rectangle 12"/>
          <p:cNvSpPr>
            <a:spLocks noGrp="1" noChangeArrowheads="1"/>
          </p:cNvSpPr>
          <p:nvPr>
            <p:ph type="subTitle" sz="quarter" idx="1"/>
          </p:nvPr>
        </p:nvSpPr>
        <p:spPr>
          <a:xfrm>
            <a:off x="812800" y="3733800"/>
            <a:ext cx="10464800" cy="2362200"/>
          </a:xfrm>
        </p:spPr>
        <p:txBody>
          <a:bodyPr/>
          <a:lstStyle>
            <a:lvl1pPr marL="0" indent="0">
              <a:buFont typeface="Wingdings" pitchFamily="2" charset="2"/>
              <a:buNone/>
              <a:defRPr sz="2800"/>
            </a:lvl1pPr>
          </a:lstStyle>
          <a:p>
            <a:r>
              <a:rPr lang="en-US"/>
              <a:t>Click to edit Master subtitle style</a:t>
            </a:r>
          </a:p>
        </p:txBody>
      </p:sp>
      <p:sp>
        <p:nvSpPr>
          <p:cNvPr id="18445" name="Rectangle 13"/>
          <p:cNvSpPr>
            <a:spLocks noGrp="1" noChangeArrowheads="1"/>
          </p:cNvSpPr>
          <p:nvPr>
            <p:ph type="dt" sz="quarter" idx="2"/>
          </p:nvPr>
        </p:nvSpPr>
        <p:spPr>
          <a:xfrm>
            <a:off x="812800" y="6172200"/>
            <a:ext cx="2844800" cy="476250"/>
          </a:xfrm>
        </p:spPr>
        <p:txBody>
          <a:bodyPr/>
          <a:lstStyle>
            <a:lvl1pPr>
              <a:defRPr>
                <a:latin typeface="+mn-lt"/>
              </a:defRPr>
            </a:lvl1pPr>
          </a:lstStyle>
          <a:p>
            <a:fld id="{49DD57BA-F5B2-4BA2-ABF8-2F946A02ECB9}" type="datetimeFigureOut">
              <a:rPr lang="en-US" smtClean="0"/>
              <a:t>2/26/2026</a:t>
            </a:fld>
            <a:endParaRPr lang="en-US"/>
          </a:p>
        </p:txBody>
      </p:sp>
      <p:sp>
        <p:nvSpPr>
          <p:cNvPr id="18452" name="Line 20"/>
          <p:cNvSpPr>
            <a:spLocks noChangeShapeType="1"/>
          </p:cNvSpPr>
          <p:nvPr/>
        </p:nvSpPr>
        <p:spPr bwMode="auto">
          <a:xfrm>
            <a:off x="914400" y="457200"/>
            <a:ext cx="10363200" cy="0"/>
          </a:xfrm>
          <a:prstGeom prst="line">
            <a:avLst/>
          </a:prstGeom>
          <a:noFill/>
          <a:ln w="152400">
            <a:solidFill>
              <a:srgbClr val="000000"/>
            </a:solidFill>
            <a:round/>
            <a:headEnd/>
            <a:tailEnd/>
          </a:ln>
          <a:effectLst/>
        </p:spPr>
        <p:txBody>
          <a:bodyPr/>
          <a:lstStyle/>
          <a:p>
            <a:endParaRPr lang="en-US" sz="1800"/>
          </a:p>
        </p:txBody>
      </p:sp>
      <p:sp>
        <p:nvSpPr>
          <p:cNvPr id="18453" name="Rectangle 21"/>
          <p:cNvSpPr>
            <a:spLocks noGrp="1" noChangeArrowheads="1"/>
          </p:cNvSpPr>
          <p:nvPr>
            <p:ph type="ftr" sz="quarter" idx="3"/>
          </p:nvPr>
        </p:nvSpPr>
        <p:spPr/>
        <p:txBody>
          <a:bodyPr/>
          <a:lstStyle>
            <a:lvl1pPr>
              <a:defRPr/>
            </a:lvl1pPr>
          </a:lstStyle>
          <a:p>
            <a:endParaRPr lang="en-US"/>
          </a:p>
        </p:txBody>
      </p:sp>
    </p:spTree>
    <p:extLst>
      <p:ext uri="{BB962C8B-B14F-4D97-AF65-F5344CB8AC3E}">
        <p14:creationId xmlns:p14="http://schemas.microsoft.com/office/powerpoint/2010/main" val="2669434706"/>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49DD57BA-F5B2-4BA2-ABF8-2F946A02ECB9}" type="datetimeFigureOut">
              <a:rPr lang="en-US" smtClean="0"/>
              <a:t>2/26/2026</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55481250"/>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61400" y="609600"/>
            <a:ext cx="26162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609600"/>
            <a:ext cx="76454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49DD57BA-F5B2-4BA2-ABF8-2F946A02ECB9}" type="datetimeFigureOut">
              <a:rPr lang="en-US" smtClean="0"/>
              <a:t>2/26/2026</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1067801208"/>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8454" name="Freeform 22"/>
          <p:cNvSpPr>
            <a:spLocks/>
          </p:cNvSpPr>
          <p:nvPr userDrawn="1"/>
        </p:nvSpPr>
        <p:spPr bwMode="hidden">
          <a:xfrm>
            <a:off x="1" y="0"/>
            <a:ext cx="12187767" cy="2819400"/>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rgbClr val="63502B"/>
              </a:gs>
              <a:gs pos="100000">
                <a:srgbClr val="A89265"/>
              </a:gs>
            </a:gsLst>
            <a:lin ang="5400000" scaled="1"/>
          </a:gradFill>
          <a:ln w="9525">
            <a:noFill/>
            <a:round/>
            <a:headEnd/>
            <a:tailEnd/>
          </a:ln>
        </p:spPr>
        <p:txBody>
          <a:bodyPr/>
          <a:lstStyle/>
          <a:p>
            <a:endParaRPr lang="en-US" sz="1800"/>
          </a:p>
        </p:txBody>
      </p:sp>
      <p:pic>
        <p:nvPicPr>
          <p:cNvPr id="18458" name="Picture 26" descr="ah_background_layered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685800"/>
            <a:ext cx="6358467" cy="6172200"/>
          </a:xfrm>
          <a:prstGeom prst="rect">
            <a:avLst/>
          </a:prstGeom>
          <a:noFill/>
        </p:spPr>
      </p:pic>
      <p:sp>
        <p:nvSpPr>
          <p:cNvPr id="18443" name="Rectangle 11"/>
          <p:cNvSpPr>
            <a:spLocks noGrp="1" noChangeArrowheads="1"/>
          </p:cNvSpPr>
          <p:nvPr>
            <p:ph type="ctrTitle" sz="quarter"/>
          </p:nvPr>
        </p:nvSpPr>
        <p:spPr>
          <a:xfrm>
            <a:off x="812800" y="2057400"/>
            <a:ext cx="9550400" cy="1447800"/>
          </a:xfrm>
        </p:spPr>
        <p:txBody>
          <a:bodyPr/>
          <a:lstStyle>
            <a:lvl1pPr>
              <a:defRPr sz="4400"/>
            </a:lvl1pPr>
          </a:lstStyle>
          <a:p>
            <a:r>
              <a:rPr lang="en-US"/>
              <a:t>Click to edit Master title style</a:t>
            </a:r>
          </a:p>
        </p:txBody>
      </p:sp>
      <p:sp>
        <p:nvSpPr>
          <p:cNvPr id="18444" name="Rectangle 12"/>
          <p:cNvSpPr>
            <a:spLocks noGrp="1" noChangeArrowheads="1"/>
          </p:cNvSpPr>
          <p:nvPr>
            <p:ph type="subTitle" sz="quarter" idx="1"/>
          </p:nvPr>
        </p:nvSpPr>
        <p:spPr>
          <a:xfrm>
            <a:off x="812800" y="3733800"/>
            <a:ext cx="10464800" cy="2362200"/>
          </a:xfrm>
        </p:spPr>
        <p:txBody>
          <a:bodyPr/>
          <a:lstStyle>
            <a:lvl1pPr marL="0" indent="0">
              <a:buFont typeface="Wingdings" pitchFamily="2" charset="2"/>
              <a:buNone/>
              <a:defRPr sz="2800"/>
            </a:lvl1pPr>
          </a:lstStyle>
          <a:p>
            <a:r>
              <a:rPr lang="en-US"/>
              <a:t>Click to edit Master subtitle style</a:t>
            </a:r>
          </a:p>
        </p:txBody>
      </p:sp>
      <p:sp>
        <p:nvSpPr>
          <p:cNvPr id="18445" name="Rectangle 13"/>
          <p:cNvSpPr>
            <a:spLocks noGrp="1" noChangeArrowheads="1"/>
          </p:cNvSpPr>
          <p:nvPr>
            <p:ph type="dt" sz="quarter" idx="2"/>
          </p:nvPr>
        </p:nvSpPr>
        <p:spPr>
          <a:xfrm>
            <a:off x="812800" y="6172200"/>
            <a:ext cx="2844800" cy="476250"/>
          </a:xfrm>
        </p:spPr>
        <p:txBody>
          <a:bodyPr/>
          <a:lstStyle>
            <a:lvl1pPr>
              <a:defRPr>
                <a:latin typeface="+mn-lt"/>
              </a:defRPr>
            </a:lvl1pPr>
          </a:lstStyle>
          <a:p>
            <a:endParaRPr lang="en-US"/>
          </a:p>
        </p:txBody>
      </p:sp>
      <p:sp>
        <p:nvSpPr>
          <p:cNvPr id="18452" name="Line 20"/>
          <p:cNvSpPr>
            <a:spLocks noChangeShapeType="1"/>
          </p:cNvSpPr>
          <p:nvPr userDrawn="1"/>
        </p:nvSpPr>
        <p:spPr bwMode="auto">
          <a:xfrm>
            <a:off x="914400" y="457200"/>
            <a:ext cx="10363200" cy="0"/>
          </a:xfrm>
          <a:prstGeom prst="line">
            <a:avLst/>
          </a:prstGeom>
          <a:noFill/>
          <a:ln w="152400">
            <a:solidFill>
              <a:srgbClr val="000000"/>
            </a:solidFill>
            <a:round/>
            <a:headEnd/>
            <a:tailEnd/>
          </a:ln>
          <a:effectLst/>
        </p:spPr>
        <p:txBody>
          <a:bodyPr/>
          <a:lstStyle/>
          <a:p>
            <a:endParaRPr lang="en-US" sz="1800"/>
          </a:p>
        </p:txBody>
      </p:sp>
      <p:sp>
        <p:nvSpPr>
          <p:cNvPr id="18453" name="Rectangle 21"/>
          <p:cNvSpPr>
            <a:spLocks noGrp="1" noChangeArrowheads="1"/>
          </p:cNvSpPr>
          <p:nvPr>
            <p:ph type="ftr" sz="quarter" idx="3"/>
          </p:nvPr>
        </p:nvSpPr>
        <p:spPr/>
        <p:txBody>
          <a:bodyPr/>
          <a:lstStyle>
            <a:lvl1pPr>
              <a:defRPr/>
            </a:lvl1pPr>
          </a:lstStyle>
          <a:p>
            <a:r>
              <a:rPr lang="en-US"/>
              <a:t>E X P E R I E N C E    Y O U R    A M E R I C A</a:t>
            </a:r>
          </a:p>
        </p:txBody>
      </p:sp>
    </p:spTree>
    <p:extLst>
      <p:ext uri="{BB962C8B-B14F-4D97-AF65-F5344CB8AC3E}">
        <p14:creationId xmlns:p14="http://schemas.microsoft.com/office/powerpoint/2010/main" val="2854395858"/>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a:t>E X P E R I E N C E    Y O U R    A M E R I C A</a:t>
            </a:r>
          </a:p>
        </p:txBody>
      </p:sp>
    </p:spTree>
    <p:extLst>
      <p:ext uri="{BB962C8B-B14F-4D97-AF65-F5344CB8AC3E}">
        <p14:creationId xmlns:p14="http://schemas.microsoft.com/office/powerpoint/2010/main" val="401563852"/>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a:t>E X P E R I E N C E    Y O U R    A M E R I C A</a:t>
            </a:r>
          </a:p>
        </p:txBody>
      </p:sp>
    </p:spTree>
    <p:extLst>
      <p:ext uri="{BB962C8B-B14F-4D97-AF65-F5344CB8AC3E}">
        <p14:creationId xmlns:p14="http://schemas.microsoft.com/office/powerpoint/2010/main" val="1072462535"/>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0"/>
            <a:ext cx="51308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6800" y="1600200"/>
            <a:ext cx="51308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a:t>E X P E R I E N C E    Y O U R    A M E R I C A</a:t>
            </a:r>
          </a:p>
        </p:txBody>
      </p:sp>
    </p:spTree>
    <p:extLst>
      <p:ext uri="{BB962C8B-B14F-4D97-AF65-F5344CB8AC3E}">
        <p14:creationId xmlns:p14="http://schemas.microsoft.com/office/powerpoint/2010/main" val="1367299874"/>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r>
              <a:rPr lang="en-US"/>
              <a:t>E X P E R I E N C E    Y O U R    A M E R I C A</a:t>
            </a:r>
          </a:p>
        </p:txBody>
      </p:sp>
    </p:spTree>
    <p:extLst>
      <p:ext uri="{BB962C8B-B14F-4D97-AF65-F5344CB8AC3E}">
        <p14:creationId xmlns:p14="http://schemas.microsoft.com/office/powerpoint/2010/main" val="1792507781"/>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r>
              <a:rPr lang="en-US"/>
              <a:t>E X P E R I E N C E    Y O U R    A M E R I C A</a:t>
            </a:r>
          </a:p>
        </p:txBody>
      </p:sp>
    </p:spTree>
    <p:extLst>
      <p:ext uri="{BB962C8B-B14F-4D97-AF65-F5344CB8AC3E}">
        <p14:creationId xmlns:p14="http://schemas.microsoft.com/office/powerpoint/2010/main" val="1525780621"/>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r>
              <a:rPr lang="en-US"/>
              <a:t>E X P E R I E N C E    Y O U R    A M E R I C A</a:t>
            </a:r>
          </a:p>
        </p:txBody>
      </p:sp>
    </p:spTree>
    <p:extLst>
      <p:ext uri="{BB962C8B-B14F-4D97-AF65-F5344CB8AC3E}">
        <p14:creationId xmlns:p14="http://schemas.microsoft.com/office/powerpoint/2010/main" val="2069547713"/>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a:t>E X P E R I E N C E    Y O U R    A M E R I C A</a:t>
            </a:r>
          </a:p>
        </p:txBody>
      </p:sp>
    </p:spTree>
    <p:extLst>
      <p:ext uri="{BB962C8B-B14F-4D97-AF65-F5344CB8AC3E}">
        <p14:creationId xmlns:p14="http://schemas.microsoft.com/office/powerpoint/2010/main" val="3873700143"/>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49DD57BA-F5B2-4BA2-ABF8-2F946A02ECB9}" type="datetimeFigureOut">
              <a:rPr lang="en-US" smtClean="0"/>
              <a:t>2/26/2026</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2495536838"/>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a:t>E X P E R I E N C E    Y O U R    A M E R I C A</a:t>
            </a:r>
          </a:p>
        </p:txBody>
      </p:sp>
    </p:spTree>
    <p:extLst>
      <p:ext uri="{BB962C8B-B14F-4D97-AF65-F5344CB8AC3E}">
        <p14:creationId xmlns:p14="http://schemas.microsoft.com/office/powerpoint/2010/main" val="1352681258"/>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a:t>E X P E R I E N C E    Y O U R    A M E R I C A</a:t>
            </a:r>
          </a:p>
        </p:txBody>
      </p:sp>
    </p:spTree>
    <p:extLst>
      <p:ext uri="{BB962C8B-B14F-4D97-AF65-F5344CB8AC3E}">
        <p14:creationId xmlns:p14="http://schemas.microsoft.com/office/powerpoint/2010/main" val="705121576"/>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61400" y="609600"/>
            <a:ext cx="26162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609600"/>
            <a:ext cx="76454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a:t>E X P E R I E N C E    Y O U R    A M E R I C A</a:t>
            </a:r>
          </a:p>
        </p:txBody>
      </p:sp>
    </p:spTree>
    <p:extLst>
      <p:ext uri="{BB962C8B-B14F-4D97-AF65-F5344CB8AC3E}">
        <p14:creationId xmlns:p14="http://schemas.microsoft.com/office/powerpoint/2010/main" val="4100915609"/>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49DD57BA-F5B2-4BA2-ABF8-2F946A02ECB9}" type="datetimeFigureOut">
              <a:rPr lang="en-US" smtClean="0"/>
              <a:t>2/26/2026</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1290185884"/>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0"/>
            <a:ext cx="51308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6800" y="1600200"/>
            <a:ext cx="51308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49DD57BA-F5B2-4BA2-ABF8-2F946A02ECB9}" type="datetimeFigureOut">
              <a:rPr lang="en-US" smtClean="0"/>
              <a:t>2/26/2026</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312966805"/>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49DD57BA-F5B2-4BA2-ABF8-2F946A02ECB9}" type="datetimeFigureOut">
              <a:rPr lang="en-US" smtClean="0"/>
              <a:t>2/26/2026</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3902702250"/>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49DD57BA-F5B2-4BA2-ABF8-2F946A02ECB9}" type="datetimeFigureOut">
              <a:rPr lang="en-US" smtClean="0"/>
              <a:t>2/26/2026</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3415586463"/>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49DD57BA-F5B2-4BA2-ABF8-2F946A02ECB9}" type="datetimeFigureOut">
              <a:rPr lang="en-US" smtClean="0"/>
              <a:t>2/26/2026</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3232966513"/>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DD57BA-F5B2-4BA2-ABF8-2F946A02ECB9}" type="datetimeFigureOut">
              <a:rPr lang="en-US" smtClean="0"/>
              <a:t>2/26/2026</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3523992206"/>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DD57BA-F5B2-4BA2-ABF8-2F946A02ECB9}" type="datetimeFigureOut">
              <a:rPr lang="en-US" smtClean="0"/>
              <a:t>2/26/2026</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1312669458"/>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A89265"/>
        </a:solidFill>
        <a:effectLst/>
      </p:bgPr>
    </p:bg>
    <p:spTree>
      <p:nvGrpSpPr>
        <p:cNvPr id="1" name=""/>
        <p:cNvGrpSpPr/>
        <p:nvPr/>
      </p:nvGrpSpPr>
      <p:grpSpPr>
        <a:xfrm>
          <a:off x="0" y="0"/>
          <a:ext cx="0" cy="0"/>
          <a:chOff x="0" y="0"/>
          <a:chExt cx="0" cy="0"/>
        </a:xfrm>
      </p:grpSpPr>
      <p:sp>
        <p:nvSpPr>
          <p:cNvPr id="17420" name="Freeform 12"/>
          <p:cNvSpPr>
            <a:spLocks/>
          </p:cNvSpPr>
          <p:nvPr/>
        </p:nvSpPr>
        <p:spPr bwMode="hidden">
          <a:xfrm>
            <a:off x="1" y="0"/>
            <a:ext cx="12187767" cy="2819400"/>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rgbClr val="63502B"/>
              </a:gs>
              <a:gs pos="100000">
                <a:srgbClr val="A89265"/>
              </a:gs>
            </a:gsLst>
            <a:lin ang="5400000" scaled="1"/>
          </a:gradFill>
          <a:ln w="9525">
            <a:noFill/>
            <a:round/>
            <a:headEnd/>
            <a:tailEnd/>
          </a:ln>
        </p:spPr>
        <p:txBody>
          <a:bodyPr/>
          <a:lstStyle/>
          <a:p>
            <a:endParaRPr lang="en-US" sz="1800"/>
          </a:p>
        </p:txBody>
      </p:sp>
      <p:pic>
        <p:nvPicPr>
          <p:cNvPr id="17426" name="Picture 18" descr="ah_background_layered2"/>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0" y="685800"/>
            <a:ext cx="6358467" cy="6172200"/>
          </a:xfrm>
          <a:prstGeom prst="rect">
            <a:avLst/>
          </a:prstGeom>
          <a:noFill/>
        </p:spPr>
      </p:pic>
      <p:sp>
        <p:nvSpPr>
          <p:cNvPr id="17410" name="Rectangle 2"/>
          <p:cNvSpPr>
            <a:spLocks noGrp="1" noChangeArrowheads="1"/>
          </p:cNvSpPr>
          <p:nvPr>
            <p:ph type="dt" sz="half" idx="2"/>
          </p:nvPr>
        </p:nvSpPr>
        <p:spPr bwMode="auto">
          <a:xfrm>
            <a:off x="914400" y="6172200"/>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fld id="{49DD57BA-F5B2-4BA2-ABF8-2F946A02ECB9}" type="datetimeFigureOut">
              <a:rPr lang="en-US" smtClean="0"/>
              <a:t>2/26/2026</a:t>
            </a:fld>
            <a:endParaRPr lang="en-US"/>
          </a:p>
        </p:txBody>
      </p:sp>
      <p:sp>
        <p:nvSpPr>
          <p:cNvPr id="17421" name="Rectangle 13"/>
          <p:cNvSpPr>
            <a:spLocks noGrp="1" noRot="1" noChangeArrowheads="1"/>
          </p:cNvSpPr>
          <p:nvPr>
            <p:ph type="title"/>
          </p:nvPr>
        </p:nvSpPr>
        <p:spPr bwMode="auto">
          <a:xfrm>
            <a:off x="812800" y="609600"/>
            <a:ext cx="10464800"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22" name="Rectangle 14"/>
          <p:cNvSpPr>
            <a:spLocks noGrp="1" noChangeArrowheads="1"/>
          </p:cNvSpPr>
          <p:nvPr>
            <p:ph type="ftr" sz="quarter" idx="3"/>
          </p:nvPr>
        </p:nvSpPr>
        <p:spPr bwMode="auto">
          <a:xfrm>
            <a:off x="4165600" y="6172200"/>
            <a:ext cx="7112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mn-lt"/>
              </a:defRPr>
            </a:lvl1pPr>
          </a:lstStyle>
          <a:p>
            <a:endParaRPr lang="en-US"/>
          </a:p>
        </p:txBody>
      </p:sp>
      <p:sp>
        <p:nvSpPr>
          <p:cNvPr id="17423" name="Rectangle 15"/>
          <p:cNvSpPr>
            <a:spLocks noGrp="1" noChangeArrowheads="1"/>
          </p:cNvSpPr>
          <p:nvPr>
            <p:ph type="body" idx="1"/>
          </p:nvPr>
        </p:nvSpPr>
        <p:spPr bwMode="auto">
          <a:xfrm>
            <a:off x="812800" y="1600200"/>
            <a:ext cx="10464800" cy="457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25" name="Line 17"/>
          <p:cNvSpPr>
            <a:spLocks noChangeShapeType="1"/>
          </p:cNvSpPr>
          <p:nvPr/>
        </p:nvSpPr>
        <p:spPr bwMode="auto">
          <a:xfrm>
            <a:off x="914400" y="457200"/>
            <a:ext cx="10363200" cy="0"/>
          </a:xfrm>
          <a:prstGeom prst="line">
            <a:avLst/>
          </a:prstGeom>
          <a:noFill/>
          <a:ln w="152400">
            <a:solidFill>
              <a:srgbClr val="000000"/>
            </a:solidFill>
            <a:round/>
            <a:headEnd/>
            <a:tailEnd/>
          </a:ln>
          <a:effectLst/>
        </p:spPr>
        <p:txBody>
          <a:bodyPr/>
          <a:lstStyle/>
          <a:p>
            <a:endParaRPr lang="en-US" sz="1800"/>
          </a:p>
        </p:txBody>
      </p:sp>
    </p:spTree>
    <p:extLst>
      <p:ext uri="{BB962C8B-B14F-4D97-AF65-F5344CB8AC3E}">
        <p14:creationId xmlns:p14="http://schemas.microsoft.com/office/powerpoint/2010/main" val="2110557013"/>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fade/>
  </p:transition>
  <p:txStyles>
    <p:titleStyle>
      <a:lvl1pPr algn="l" rtl="0" eaLnBrk="1" fontAlgn="base" hangingPunct="1">
        <a:spcBef>
          <a:spcPct val="0"/>
        </a:spcBef>
        <a:spcAft>
          <a:spcPct val="0"/>
        </a:spcAft>
        <a:defRPr sz="3600" b="1">
          <a:solidFill>
            <a:schemeClr val="tx2"/>
          </a:solidFill>
          <a:effectLst>
            <a:outerShdw blurRad="38100" dist="38100" dir="2700000" algn="tl">
              <a:srgbClr val="000000"/>
            </a:outerShdw>
          </a:effectLst>
          <a:latin typeface="+mj-lt"/>
          <a:ea typeface="+mj-ea"/>
          <a:cs typeface="+mj-cs"/>
        </a:defRPr>
      </a:lvl1pPr>
      <a:lvl2pPr algn="l" rtl="0" eaLnBrk="1" fontAlgn="base" hangingPunct="1">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2pPr>
      <a:lvl3pPr algn="l" rtl="0" eaLnBrk="1" fontAlgn="base" hangingPunct="1">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3pPr>
      <a:lvl4pPr algn="l" rtl="0" eaLnBrk="1" fontAlgn="base" hangingPunct="1">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4pPr>
      <a:lvl5pPr algn="l" rtl="0" eaLnBrk="1" fontAlgn="base" hangingPunct="1">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5pPr>
      <a:lvl6pPr marL="457200" algn="l" rtl="0" eaLnBrk="1" fontAlgn="base" hangingPunct="1">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6pPr>
      <a:lvl7pPr marL="914400" algn="l" rtl="0" eaLnBrk="1" fontAlgn="base" hangingPunct="1">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7pPr>
      <a:lvl8pPr marL="1371600" algn="l" rtl="0" eaLnBrk="1" fontAlgn="base" hangingPunct="1">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8pPr>
      <a:lvl9pPr marL="1828800" algn="l" rtl="0" eaLnBrk="1" fontAlgn="base" hangingPunct="1">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9pPr>
    </p:titleStyle>
    <p:bodyStyle>
      <a:lvl1pPr marL="342900" indent="-342900" algn="l" rtl="0" eaLnBrk="1" fontAlgn="base" hangingPunct="1">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lr>
          <a:schemeClr val="accent2"/>
        </a:buClr>
        <a:buSzPct val="70000"/>
        <a:buFont typeface="Wingdings" pitchFamily="2" charset="2"/>
        <a:buChar char="n"/>
        <a:defRPr sz="2200">
          <a:solidFill>
            <a:schemeClr val="tx1"/>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chemeClr val="tx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3pPr>
      <a:lvl4pPr marL="1600200" indent="-228600" algn="l" rtl="0" eaLnBrk="1" fontAlgn="base" hangingPunct="1">
        <a:spcBef>
          <a:spcPct val="20000"/>
        </a:spcBef>
        <a:spcAft>
          <a:spcPct val="0"/>
        </a:spcAft>
        <a:buClr>
          <a:schemeClr val="accent2"/>
        </a:buClr>
        <a:buSzPct val="70000"/>
        <a:buFont typeface="Wingdings" pitchFamily="2" charset="2"/>
        <a:buChar char="n"/>
        <a:defRPr>
          <a:solidFill>
            <a:schemeClr val="tx1"/>
          </a:solidFill>
          <a:effectLst>
            <a:outerShdw blurRad="38100" dist="38100" dir="2700000" algn="tl">
              <a:srgbClr val="000000"/>
            </a:outerShdw>
          </a:effectLst>
          <a:latin typeface="+mn-lt"/>
        </a:defRPr>
      </a:lvl4pPr>
      <a:lvl5pPr marL="2057400" indent="-228600" algn="l" rtl="0" eaLnBrk="1" fontAlgn="base" hangingPunct="1">
        <a:spcBef>
          <a:spcPct val="20000"/>
        </a:spcBef>
        <a:spcAft>
          <a:spcPct val="0"/>
        </a:spcAft>
        <a:buClr>
          <a:schemeClr val="hlink"/>
        </a:buClr>
        <a:buSzPct val="70000"/>
        <a:buFont typeface="Wingdings" pitchFamily="2" charset="2"/>
        <a:buChar char="n"/>
        <a:defRPr sz="16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SzPct val="70000"/>
        <a:buFont typeface="Wingdings" pitchFamily="2" charset="2"/>
        <a:buChar char="n"/>
        <a:defRPr sz="16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SzPct val="70000"/>
        <a:buFont typeface="Wingdings" pitchFamily="2" charset="2"/>
        <a:buChar char="n"/>
        <a:defRPr sz="16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SzPct val="70000"/>
        <a:buFont typeface="Wingdings" pitchFamily="2" charset="2"/>
        <a:buChar char="n"/>
        <a:defRPr sz="16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SzPct val="70000"/>
        <a:buFont typeface="Wingdings" pitchFamily="2" charset="2"/>
        <a:buChar char="n"/>
        <a:defRPr sz="16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A89265"/>
        </a:solidFill>
        <a:effectLst/>
      </p:bgPr>
    </p:bg>
    <p:spTree>
      <p:nvGrpSpPr>
        <p:cNvPr id="1" name=""/>
        <p:cNvGrpSpPr/>
        <p:nvPr/>
      </p:nvGrpSpPr>
      <p:grpSpPr>
        <a:xfrm>
          <a:off x="0" y="0"/>
          <a:ext cx="0" cy="0"/>
          <a:chOff x="0" y="0"/>
          <a:chExt cx="0" cy="0"/>
        </a:xfrm>
      </p:grpSpPr>
      <p:sp>
        <p:nvSpPr>
          <p:cNvPr id="17420" name="Freeform 12"/>
          <p:cNvSpPr>
            <a:spLocks/>
          </p:cNvSpPr>
          <p:nvPr/>
        </p:nvSpPr>
        <p:spPr bwMode="hidden">
          <a:xfrm>
            <a:off x="1" y="0"/>
            <a:ext cx="12187767" cy="2819400"/>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rgbClr val="63502B"/>
              </a:gs>
              <a:gs pos="100000">
                <a:srgbClr val="A89265"/>
              </a:gs>
            </a:gsLst>
            <a:lin ang="5400000" scaled="1"/>
          </a:gradFill>
          <a:ln w="9525">
            <a:noFill/>
            <a:round/>
            <a:headEnd/>
            <a:tailEnd/>
          </a:ln>
        </p:spPr>
        <p:txBody>
          <a:bodyPr/>
          <a:lstStyle/>
          <a:p>
            <a:endParaRPr lang="en-US" sz="1800"/>
          </a:p>
        </p:txBody>
      </p:sp>
      <p:pic>
        <p:nvPicPr>
          <p:cNvPr id="17426" name="Picture 18" descr="ah_background_layered2"/>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0" y="685800"/>
            <a:ext cx="6358467" cy="6172200"/>
          </a:xfrm>
          <a:prstGeom prst="rect">
            <a:avLst/>
          </a:prstGeom>
          <a:noFill/>
        </p:spPr>
      </p:pic>
      <p:sp>
        <p:nvSpPr>
          <p:cNvPr id="17410" name="Rectangle 2"/>
          <p:cNvSpPr>
            <a:spLocks noGrp="1" noChangeArrowheads="1"/>
          </p:cNvSpPr>
          <p:nvPr>
            <p:ph type="dt" sz="half" idx="2"/>
          </p:nvPr>
        </p:nvSpPr>
        <p:spPr bwMode="auto">
          <a:xfrm>
            <a:off x="914400" y="6172200"/>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endParaRPr lang="en-US"/>
          </a:p>
        </p:txBody>
      </p:sp>
      <p:sp>
        <p:nvSpPr>
          <p:cNvPr id="17421" name="Rectangle 13"/>
          <p:cNvSpPr>
            <a:spLocks noGrp="1" noRot="1" noChangeArrowheads="1"/>
          </p:cNvSpPr>
          <p:nvPr>
            <p:ph type="title"/>
          </p:nvPr>
        </p:nvSpPr>
        <p:spPr bwMode="auto">
          <a:xfrm>
            <a:off x="812800" y="609600"/>
            <a:ext cx="10464800"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22" name="Rectangle 14"/>
          <p:cNvSpPr>
            <a:spLocks noGrp="1" noChangeArrowheads="1"/>
          </p:cNvSpPr>
          <p:nvPr>
            <p:ph type="ftr" sz="quarter" idx="3"/>
          </p:nvPr>
        </p:nvSpPr>
        <p:spPr bwMode="auto">
          <a:xfrm>
            <a:off x="4165600" y="6172200"/>
            <a:ext cx="7112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mn-lt"/>
              </a:defRPr>
            </a:lvl1pPr>
          </a:lstStyle>
          <a:p>
            <a:r>
              <a:rPr lang="en-US"/>
              <a:t>E X P E R I E N C E    Y O U R    A M E R I C A</a:t>
            </a:r>
          </a:p>
        </p:txBody>
      </p:sp>
      <p:sp>
        <p:nvSpPr>
          <p:cNvPr id="17423" name="Rectangle 15"/>
          <p:cNvSpPr>
            <a:spLocks noGrp="1" noChangeArrowheads="1"/>
          </p:cNvSpPr>
          <p:nvPr>
            <p:ph type="body" idx="1"/>
          </p:nvPr>
        </p:nvSpPr>
        <p:spPr bwMode="auto">
          <a:xfrm>
            <a:off x="812800" y="1600200"/>
            <a:ext cx="10464800" cy="457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25" name="Line 17"/>
          <p:cNvSpPr>
            <a:spLocks noChangeShapeType="1"/>
          </p:cNvSpPr>
          <p:nvPr userDrawn="1"/>
        </p:nvSpPr>
        <p:spPr bwMode="auto">
          <a:xfrm>
            <a:off x="914400" y="457200"/>
            <a:ext cx="10363200" cy="0"/>
          </a:xfrm>
          <a:prstGeom prst="line">
            <a:avLst/>
          </a:prstGeom>
          <a:noFill/>
          <a:ln w="152400">
            <a:solidFill>
              <a:srgbClr val="000000"/>
            </a:solidFill>
            <a:round/>
            <a:headEnd/>
            <a:tailEnd/>
          </a:ln>
          <a:effectLst/>
        </p:spPr>
        <p:txBody>
          <a:bodyPr/>
          <a:lstStyle/>
          <a:p>
            <a:endParaRPr lang="en-US" sz="1800"/>
          </a:p>
        </p:txBody>
      </p:sp>
    </p:spTree>
    <p:extLst>
      <p:ext uri="{BB962C8B-B14F-4D97-AF65-F5344CB8AC3E}">
        <p14:creationId xmlns:p14="http://schemas.microsoft.com/office/powerpoint/2010/main" val="591757912"/>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med">
    <p:fade/>
  </p:transition>
  <p:hf sldNum="0" hdr="0" dt="0"/>
  <p:txStyles>
    <p:titleStyle>
      <a:lvl1pPr algn="l" rtl="0" fontAlgn="base">
        <a:spcBef>
          <a:spcPct val="0"/>
        </a:spcBef>
        <a:spcAft>
          <a:spcPct val="0"/>
        </a:spcAft>
        <a:defRPr sz="3600" b="1">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2pPr>
      <a:lvl3pPr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3pPr>
      <a:lvl4pPr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4pPr>
      <a:lvl5pPr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5pPr>
      <a:lvl6pPr marL="457200"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6pPr>
      <a:lvl7pPr marL="914400"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7pPr>
      <a:lvl8pPr marL="1371600"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8pPr>
      <a:lvl9pPr marL="1828800"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9pPr>
    </p:titleStyle>
    <p:bodyStyle>
      <a:lvl1pPr marL="342900" indent="-342900" algn="l" rtl="0" fontAlgn="base">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SzPct val="70000"/>
        <a:buFont typeface="Wingdings" pitchFamily="2" charset="2"/>
        <a:buChar char="n"/>
        <a:defRPr sz="22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tx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accent2"/>
        </a:buClr>
        <a:buSzPct val="70000"/>
        <a:buFont typeface="Wingdings" pitchFamily="2" charset="2"/>
        <a:buChar char="n"/>
        <a:defRPr>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SzPct val="70000"/>
        <a:buFont typeface="Wingdings" pitchFamily="2" charset="2"/>
        <a:buChar char="n"/>
        <a:defRPr sz="16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16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16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16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16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25200-41A5-072B-6EA4-6300FC5395CA}"/>
              </a:ext>
            </a:extLst>
          </p:cNvPr>
          <p:cNvSpPr>
            <a:spLocks noGrp="1"/>
          </p:cNvSpPr>
          <p:nvPr>
            <p:ph type="ctrTitle" sz="quarter"/>
          </p:nvPr>
        </p:nvSpPr>
        <p:spPr>
          <a:xfrm>
            <a:off x="812800" y="824146"/>
            <a:ext cx="9550400" cy="2743200"/>
          </a:xfrm>
        </p:spPr>
        <p:txBody>
          <a:bodyPr/>
          <a:lstStyle/>
          <a:p>
            <a:pPr algn="ctr"/>
            <a:r>
              <a:rPr lang="en-US" dirty="0"/>
              <a:t>Navigability: An Introduction</a:t>
            </a:r>
            <a:br>
              <a:rPr lang="en-US" dirty="0"/>
            </a:br>
            <a:br>
              <a:rPr lang="en-US" dirty="0"/>
            </a:br>
            <a:r>
              <a:rPr lang="en-US" dirty="0"/>
              <a:t>Subsistence Resource Commission</a:t>
            </a:r>
            <a:br>
              <a:rPr lang="en-US" dirty="0"/>
            </a:br>
            <a:r>
              <a:rPr lang="en-US" dirty="0"/>
              <a:t>Spring 2026 Meeting</a:t>
            </a:r>
          </a:p>
        </p:txBody>
      </p:sp>
      <p:sp>
        <p:nvSpPr>
          <p:cNvPr id="3" name="Subtitle 2">
            <a:extLst>
              <a:ext uri="{FF2B5EF4-FFF2-40B4-BE49-F238E27FC236}">
                <a16:creationId xmlns:a16="http://schemas.microsoft.com/office/drawing/2014/main" id="{C3BF70AE-73EF-A69C-8147-5C0044075C59}"/>
              </a:ext>
            </a:extLst>
          </p:cNvPr>
          <p:cNvSpPr>
            <a:spLocks noGrp="1"/>
          </p:cNvSpPr>
          <p:nvPr>
            <p:ph type="subTitle" sz="quarter" idx="1"/>
          </p:nvPr>
        </p:nvSpPr>
        <p:spPr>
          <a:xfrm>
            <a:off x="863600" y="4816876"/>
            <a:ext cx="10464800" cy="1388616"/>
          </a:xfrm>
        </p:spPr>
        <p:txBody>
          <a:bodyPr/>
          <a:lstStyle/>
          <a:p>
            <a:pPr algn="ctr"/>
            <a:r>
              <a:rPr lang="en-US" b="1" dirty="0"/>
              <a:t>Gavin DeMali, National Park Service Navigable Waters Specialist</a:t>
            </a:r>
          </a:p>
        </p:txBody>
      </p:sp>
    </p:spTree>
    <p:extLst>
      <p:ext uri="{BB962C8B-B14F-4D97-AF65-F5344CB8AC3E}">
        <p14:creationId xmlns:p14="http://schemas.microsoft.com/office/powerpoint/2010/main" val="1099488371"/>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2BF51-FD56-4042-8778-DF89245A68A1}"/>
              </a:ext>
            </a:extLst>
          </p:cNvPr>
          <p:cNvSpPr>
            <a:spLocks noGrp="1"/>
          </p:cNvSpPr>
          <p:nvPr>
            <p:ph type="title"/>
          </p:nvPr>
        </p:nvSpPr>
        <p:spPr/>
        <p:txBody>
          <a:bodyPr/>
          <a:lstStyle/>
          <a:p>
            <a:pPr algn="ctr"/>
            <a:r>
              <a:rPr lang="en-US" dirty="0"/>
              <a:t>Who Determines Navigability?</a:t>
            </a:r>
          </a:p>
        </p:txBody>
      </p:sp>
      <p:sp>
        <p:nvSpPr>
          <p:cNvPr id="3" name="Content Placeholder 2">
            <a:extLst>
              <a:ext uri="{FF2B5EF4-FFF2-40B4-BE49-F238E27FC236}">
                <a16:creationId xmlns:a16="http://schemas.microsoft.com/office/drawing/2014/main" id="{8063ACA2-1275-4CED-A75E-340283B88B83}"/>
              </a:ext>
            </a:extLst>
          </p:cNvPr>
          <p:cNvSpPr>
            <a:spLocks noGrp="1"/>
          </p:cNvSpPr>
          <p:nvPr>
            <p:ph idx="1"/>
          </p:nvPr>
        </p:nvSpPr>
        <p:spPr/>
        <p:txBody>
          <a:bodyPr/>
          <a:lstStyle/>
          <a:p>
            <a:r>
              <a:rPr lang="en-US"/>
              <a:t>Navigability for title purposes is a legal question, ultimately settled in federal court. </a:t>
            </a:r>
          </a:p>
          <a:p>
            <a:pPr lvl="1"/>
            <a:r>
              <a:rPr lang="en-US"/>
              <a:t>Only the courts can confer legal title.</a:t>
            </a:r>
          </a:p>
          <a:p>
            <a:endParaRPr lang="en-US"/>
          </a:p>
          <a:p>
            <a:r>
              <a:rPr lang="en-US"/>
              <a:t>Bureau of Land Management (BLM) makes administrative navigability determinations in support of land conveyances.</a:t>
            </a:r>
          </a:p>
          <a:p>
            <a:pPr lvl="1"/>
            <a:r>
              <a:rPr lang="en-US"/>
              <a:t>Required by the Native Allotment Act, ANCSA, and the Alaska Statehood Act as a part of the land selection process.</a:t>
            </a:r>
          </a:p>
          <a:p>
            <a:pPr marL="457200" lvl="1" indent="0">
              <a:buNone/>
            </a:pPr>
            <a:endParaRPr lang="en-US"/>
          </a:p>
        </p:txBody>
      </p:sp>
      <p:sp>
        <p:nvSpPr>
          <p:cNvPr id="4" name="Footer Placeholder 3">
            <a:extLst>
              <a:ext uri="{FF2B5EF4-FFF2-40B4-BE49-F238E27FC236}">
                <a16:creationId xmlns:a16="http://schemas.microsoft.com/office/drawing/2014/main" id="{301FEDCB-400B-4063-B1D9-1BDE88513A37}"/>
              </a:ext>
            </a:extLst>
          </p:cNvPr>
          <p:cNvSpPr>
            <a:spLocks noGrp="1"/>
          </p:cNvSpPr>
          <p:nvPr>
            <p:ph type="ftr" sz="quarter" idx="11"/>
          </p:nvPr>
        </p:nvSpPr>
        <p:spPr/>
        <p:txBody>
          <a:bodyPr/>
          <a:lstStyle/>
          <a:p>
            <a:pPr fontAlgn="base">
              <a:spcBef>
                <a:spcPct val="0"/>
              </a:spcBef>
              <a:spcAft>
                <a:spcPct val="0"/>
              </a:spcAft>
            </a:pPr>
            <a:r>
              <a:rPr lang="en-US">
                <a:solidFill>
                  <a:srgbClr val="FFFFFF"/>
                </a:solidFill>
                <a:latin typeface="Frutiger LT Std 55 Roman"/>
              </a:rPr>
              <a:t>E X P E R I E N C E    Y O U R    A M E R I C A</a:t>
            </a:r>
          </a:p>
        </p:txBody>
      </p:sp>
      <p:pic>
        <p:nvPicPr>
          <p:cNvPr id="5" name="Picture 4">
            <a:extLst>
              <a:ext uri="{FF2B5EF4-FFF2-40B4-BE49-F238E27FC236}">
                <a16:creationId xmlns:a16="http://schemas.microsoft.com/office/drawing/2014/main" id="{D14A0F04-9242-4A17-A678-664243585040}"/>
              </a:ext>
            </a:extLst>
          </p:cNvPr>
          <p:cNvPicPr>
            <a:picLocks noChangeAspect="1"/>
          </p:cNvPicPr>
          <p:nvPr/>
        </p:nvPicPr>
        <p:blipFill>
          <a:blip r:embed="rId3"/>
          <a:stretch>
            <a:fillRect/>
          </a:stretch>
        </p:blipFill>
        <p:spPr>
          <a:xfrm>
            <a:off x="5228937" y="5340640"/>
            <a:ext cx="1734127" cy="1517361"/>
          </a:xfrm>
          <a:prstGeom prst="rect">
            <a:avLst/>
          </a:prstGeom>
        </p:spPr>
      </p:pic>
    </p:spTree>
    <p:extLst>
      <p:ext uri="{BB962C8B-B14F-4D97-AF65-F5344CB8AC3E}">
        <p14:creationId xmlns:p14="http://schemas.microsoft.com/office/powerpoint/2010/main" val="32420645"/>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47624-FAAF-4CFB-B0A6-85F8AD1D6C78}"/>
              </a:ext>
            </a:extLst>
          </p:cNvPr>
          <p:cNvSpPr>
            <a:spLocks noGrp="1"/>
          </p:cNvSpPr>
          <p:nvPr>
            <p:ph type="title"/>
          </p:nvPr>
        </p:nvSpPr>
        <p:spPr/>
        <p:txBody>
          <a:bodyPr/>
          <a:lstStyle/>
          <a:p>
            <a:pPr algn="ctr"/>
            <a:r>
              <a:rPr lang="en-US" dirty="0"/>
              <a:t>BLM Navigability Determinations</a:t>
            </a:r>
          </a:p>
        </p:txBody>
      </p:sp>
      <p:sp>
        <p:nvSpPr>
          <p:cNvPr id="3" name="Content Placeholder 2">
            <a:extLst>
              <a:ext uri="{FF2B5EF4-FFF2-40B4-BE49-F238E27FC236}">
                <a16:creationId xmlns:a16="http://schemas.microsoft.com/office/drawing/2014/main" id="{4A0F9DC9-CCE9-468E-A552-B39B3DEFE046}"/>
              </a:ext>
            </a:extLst>
          </p:cNvPr>
          <p:cNvSpPr>
            <a:spLocks noGrp="1"/>
          </p:cNvSpPr>
          <p:nvPr>
            <p:ph idx="1"/>
          </p:nvPr>
        </p:nvSpPr>
        <p:spPr>
          <a:xfrm>
            <a:off x="2133600" y="1447800"/>
            <a:ext cx="7848600" cy="4572000"/>
          </a:xfrm>
        </p:spPr>
        <p:txBody>
          <a:bodyPr/>
          <a:lstStyle/>
          <a:p>
            <a:r>
              <a:rPr lang="en-US" sz="2100" dirty="0"/>
              <a:t>BLM is required to make navigability determinations on selected lands. (</a:t>
            </a:r>
            <a:r>
              <a:rPr lang="en-US" sz="2000" dirty="0"/>
              <a:t>Federal Land Management Policy and Management Act, 43 U.S.C. Sec. 1701 et. seq.)</a:t>
            </a:r>
          </a:p>
          <a:p>
            <a:pPr marL="0" indent="0">
              <a:buNone/>
            </a:pPr>
            <a:endParaRPr lang="en-US" sz="2100" dirty="0"/>
          </a:p>
          <a:p>
            <a:r>
              <a:rPr lang="en-US" sz="2100" dirty="0"/>
              <a:t>BLM is required to identify navigable waterbodies for </a:t>
            </a:r>
            <a:r>
              <a:rPr lang="en-US" sz="2100" u="sng" dirty="0"/>
              <a:t>waters less than </a:t>
            </a:r>
            <a:r>
              <a:rPr lang="en-US" sz="2100" u="sng" dirty="0" err="1"/>
              <a:t>meanderable</a:t>
            </a:r>
            <a:r>
              <a:rPr lang="en-US" sz="2100" u="sng" dirty="0"/>
              <a:t> size</a:t>
            </a:r>
            <a:r>
              <a:rPr lang="en-US" sz="2100" dirty="0"/>
              <a:t> (rivers/streams </a:t>
            </a:r>
            <a:r>
              <a:rPr lang="en-US" sz="2100" u="sng" dirty="0"/>
              <a:t>less than 198ft wide</a:t>
            </a:r>
            <a:r>
              <a:rPr lang="en-US" sz="2100" dirty="0"/>
              <a:t>, lakes </a:t>
            </a:r>
            <a:r>
              <a:rPr lang="en-US" sz="2100" u="sng" dirty="0"/>
              <a:t>less than 50 acres</a:t>
            </a:r>
            <a:r>
              <a:rPr lang="en-US" sz="2100" dirty="0"/>
              <a:t>) on selected lands. </a:t>
            </a:r>
          </a:p>
          <a:p>
            <a:pPr marL="0" indent="0">
              <a:buNone/>
            </a:pPr>
            <a:endParaRPr lang="en-US" sz="2100" dirty="0"/>
          </a:p>
          <a:p>
            <a:r>
              <a:rPr lang="en-US" sz="2100" dirty="0"/>
              <a:t>BLM determinations can be updated,</a:t>
            </a:r>
          </a:p>
          <a:p>
            <a:pPr marL="0" indent="0">
              <a:buNone/>
            </a:pPr>
            <a:r>
              <a:rPr lang="en-US" sz="2100" dirty="0"/>
              <a:t> except those made in support of and </a:t>
            </a:r>
          </a:p>
          <a:p>
            <a:pPr marL="0" indent="0">
              <a:buNone/>
            </a:pPr>
            <a:r>
              <a:rPr lang="en-US" sz="2100" dirty="0"/>
              <a:t>incorporated into ANCSA conveyances.</a:t>
            </a:r>
          </a:p>
        </p:txBody>
      </p:sp>
      <p:pic>
        <p:nvPicPr>
          <p:cNvPr id="5" name="Picture 4">
            <a:extLst>
              <a:ext uri="{FF2B5EF4-FFF2-40B4-BE49-F238E27FC236}">
                <a16:creationId xmlns:a16="http://schemas.microsoft.com/office/drawing/2014/main" id="{245E9FFD-77B6-48F8-A49A-7B3CBD433324}"/>
              </a:ext>
            </a:extLst>
          </p:cNvPr>
          <p:cNvPicPr>
            <a:picLocks noChangeAspect="1"/>
          </p:cNvPicPr>
          <p:nvPr/>
        </p:nvPicPr>
        <p:blipFill>
          <a:blip r:embed="rId3"/>
          <a:stretch>
            <a:fillRect/>
          </a:stretch>
        </p:blipFill>
        <p:spPr>
          <a:xfrm>
            <a:off x="7342912" y="3623329"/>
            <a:ext cx="3356556" cy="3298982"/>
          </a:xfrm>
          <a:prstGeom prst="rect">
            <a:avLst/>
          </a:prstGeom>
        </p:spPr>
      </p:pic>
    </p:spTree>
    <p:extLst>
      <p:ext uri="{BB962C8B-B14F-4D97-AF65-F5344CB8AC3E}">
        <p14:creationId xmlns:p14="http://schemas.microsoft.com/office/powerpoint/2010/main" val="417522788"/>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1C454-50F4-45DD-BF9C-B58EFB4C7068}"/>
              </a:ext>
            </a:extLst>
          </p:cNvPr>
          <p:cNvSpPr>
            <a:spLocks noGrp="1"/>
          </p:cNvSpPr>
          <p:nvPr>
            <p:ph type="title"/>
          </p:nvPr>
        </p:nvSpPr>
        <p:spPr/>
        <p:txBody>
          <a:bodyPr/>
          <a:lstStyle/>
          <a:p>
            <a:pPr algn="ctr"/>
            <a:r>
              <a:rPr lang="en-US" dirty="0"/>
              <a:t>Factors in Determining Navigability</a:t>
            </a:r>
          </a:p>
        </p:txBody>
      </p:sp>
      <p:sp>
        <p:nvSpPr>
          <p:cNvPr id="3" name="Content Placeholder 2">
            <a:extLst>
              <a:ext uri="{FF2B5EF4-FFF2-40B4-BE49-F238E27FC236}">
                <a16:creationId xmlns:a16="http://schemas.microsoft.com/office/drawing/2014/main" id="{77375C25-C029-486A-8416-591A5400FD26}"/>
              </a:ext>
            </a:extLst>
          </p:cNvPr>
          <p:cNvSpPr>
            <a:spLocks noGrp="1"/>
          </p:cNvSpPr>
          <p:nvPr>
            <p:ph idx="1"/>
          </p:nvPr>
        </p:nvSpPr>
        <p:spPr/>
        <p:txBody>
          <a:bodyPr/>
          <a:lstStyle/>
          <a:p>
            <a:r>
              <a:rPr lang="en-US" dirty="0"/>
              <a:t>Existence of pre-statehood withdrawals</a:t>
            </a:r>
          </a:p>
          <a:p>
            <a:pPr marL="0" indent="0">
              <a:buNone/>
            </a:pPr>
            <a:endParaRPr lang="en-US" dirty="0"/>
          </a:p>
          <a:p>
            <a:r>
              <a:rPr lang="en-US" dirty="0"/>
              <a:t>Evidence of use or susceptibility for use as a highway for conducting trade, travel, or commerce in the waterway’s natural and ordinary condition in crafts customary at the time of statehood.</a:t>
            </a:r>
          </a:p>
          <a:p>
            <a:pPr lvl="1"/>
            <a:r>
              <a:rPr lang="en-US" dirty="0"/>
              <a:t>Historical evidence (use)</a:t>
            </a:r>
          </a:p>
          <a:p>
            <a:pPr lvl="1"/>
            <a:r>
              <a:rPr lang="en-US" dirty="0"/>
              <a:t>Physical characteristics (susceptibility)</a:t>
            </a:r>
          </a:p>
          <a:p>
            <a:pPr lvl="1"/>
            <a:endParaRPr lang="en-US" dirty="0"/>
          </a:p>
          <a:p>
            <a:r>
              <a:rPr lang="en-US" dirty="0"/>
              <a:t>Historical evidence is often clearest</a:t>
            </a:r>
          </a:p>
        </p:txBody>
      </p:sp>
      <p:sp>
        <p:nvSpPr>
          <p:cNvPr id="4" name="Footer Placeholder 3">
            <a:extLst>
              <a:ext uri="{FF2B5EF4-FFF2-40B4-BE49-F238E27FC236}">
                <a16:creationId xmlns:a16="http://schemas.microsoft.com/office/drawing/2014/main" id="{9BE626AB-C167-4043-AC6E-5EE42CE2483C}"/>
              </a:ext>
            </a:extLst>
          </p:cNvPr>
          <p:cNvSpPr>
            <a:spLocks noGrp="1"/>
          </p:cNvSpPr>
          <p:nvPr>
            <p:ph type="ftr" sz="quarter" idx="11"/>
          </p:nvPr>
        </p:nvSpPr>
        <p:spPr/>
        <p:txBody>
          <a:bodyPr/>
          <a:lstStyle/>
          <a:p>
            <a:pPr fontAlgn="base">
              <a:spcBef>
                <a:spcPct val="0"/>
              </a:spcBef>
              <a:spcAft>
                <a:spcPct val="0"/>
              </a:spcAft>
            </a:pPr>
            <a:r>
              <a:rPr lang="en-US">
                <a:solidFill>
                  <a:srgbClr val="FFFFFF"/>
                </a:solidFill>
                <a:latin typeface="Frutiger LT Std 55 Roman"/>
              </a:rPr>
              <a:t>E X P E R I E N C E    Y O U R    A M E R I C A</a:t>
            </a:r>
          </a:p>
        </p:txBody>
      </p:sp>
      <p:pic>
        <p:nvPicPr>
          <p:cNvPr id="5" name="Picture 4">
            <a:extLst>
              <a:ext uri="{FF2B5EF4-FFF2-40B4-BE49-F238E27FC236}">
                <a16:creationId xmlns:a16="http://schemas.microsoft.com/office/drawing/2014/main" id="{C377D806-0600-4185-914B-DA9F10F3E4AE}"/>
              </a:ext>
            </a:extLst>
          </p:cNvPr>
          <p:cNvPicPr>
            <a:picLocks noChangeAspect="1"/>
          </p:cNvPicPr>
          <p:nvPr/>
        </p:nvPicPr>
        <p:blipFill>
          <a:blip r:embed="rId3"/>
          <a:stretch>
            <a:fillRect/>
          </a:stretch>
        </p:blipFill>
        <p:spPr>
          <a:xfrm>
            <a:off x="7703128" y="3983730"/>
            <a:ext cx="2847654" cy="2264670"/>
          </a:xfrm>
          <a:prstGeom prst="rect">
            <a:avLst/>
          </a:prstGeom>
        </p:spPr>
      </p:pic>
    </p:spTree>
    <p:extLst>
      <p:ext uri="{BB962C8B-B14F-4D97-AF65-F5344CB8AC3E}">
        <p14:creationId xmlns:p14="http://schemas.microsoft.com/office/powerpoint/2010/main" val="3647261469"/>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739BE-E8D4-46A2-B20C-9B04E3EA8B79}"/>
              </a:ext>
            </a:extLst>
          </p:cNvPr>
          <p:cNvSpPr>
            <a:spLocks noGrp="1"/>
          </p:cNvSpPr>
          <p:nvPr>
            <p:ph type="title"/>
          </p:nvPr>
        </p:nvSpPr>
        <p:spPr/>
        <p:txBody>
          <a:bodyPr/>
          <a:lstStyle/>
          <a:p>
            <a:pPr algn="ctr"/>
            <a:r>
              <a:rPr lang="en-US" dirty="0"/>
              <a:t>Elements of Historical Evidence</a:t>
            </a:r>
          </a:p>
        </p:txBody>
      </p:sp>
      <p:sp>
        <p:nvSpPr>
          <p:cNvPr id="3" name="Content Placeholder 2">
            <a:extLst>
              <a:ext uri="{FF2B5EF4-FFF2-40B4-BE49-F238E27FC236}">
                <a16:creationId xmlns:a16="http://schemas.microsoft.com/office/drawing/2014/main" id="{6E207206-6B2D-4586-863E-E6AC0C1CAC00}"/>
              </a:ext>
            </a:extLst>
          </p:cNvPr>
          <p:cNvSpPr>
            <a:spLocks noGrp="1"/>
          </p:cNvSpPr>
          <p:nvPr>
            <p:ph idx="1"/>
          </p:nvPr>
        </p:nvSpPr>
        <p:spPr/>
        <p:txBody>
          <a:bodyPr/>
          <a:lstStyle/>
          <a:p>
            <a:r>
              <a:rPr lang="en-US"/>
              <a:t>Use of any watercraft as well as the location and extent of use.</a:t>
            </a:r>
          </a:p>
          <a:p>
            <a:pPr lvl="1"/>
            <a:r>
              <a:rPr lang="en-US"/>
              <a:t>Craft style, materials, cargo capacity, hull length, draw depth, method of propulsion, etc.?</a:t>
            </a:r>
          </a:p>
          <a:p>
            <a:pPr lvl="1"/>
            <a:r>
              <a:rPr lang="en-US"/>
              <a:t>Where on the waterbody, how far upstream?</a:t>
            </a:r>
          </a:p>
          <a:p>
            <a:r>
              <a:rPr lang="en-US"/>
              <a:t>Activities in proximity to the waterbody.</a:t>
            </a:r>
          </a:p>
          <a:p>
            <a:pPr lvl="1"/>
            <a:r>
              <a:rPr lang="en-US"/>
              <a:t>Activities that could have used waterbody as means of facilitating commerce, e.g., trapping along a river.</a:t>
            </a:r>
          </a:p>
          <a:p>
            <a:r>
              <a:rPr lang="en-US"/>
              <a:t>Noted features or characteristics of the waterbody.</a:t>
            </a:r>
          </a:p>
          <a:p>
            <a:pPr lvl="1"/>
            <a:r>
              <a:rPr lang="en-US"/>
              <a:t>Obstructions and their location, water depth, stream gradient, discharge, flow rate, etc.</a:t>
            </a:r>
          </a:p>
        </p:txBody>
      </p:sp>
      <p:sp>
        <p:nvSpPr>
          <p:cNvPr id="4" name="Footer Placeholder 3">
            <a:extLst>
              <a:ext uri="{FF2B5EF4-FFF2-40B4-BE49-F238E27FC236}">
                <a16:creationId xmlns:a16="http://schemas.microsoft.com/office/drawing/2014/main" id="{DD337D7C-9EB2-484E-86F6-B5F22B3B9F36}"/>
              </a:ext>
            </a:extLst>
          </p:cNvPr>
          <p:cNvSpPr>
            <a:spLocks noGrp="1"/>
          </p:cNvSpPr>
          <p:nvPr>
            <p:ph type="ftr" sz="quarter" idx="11"/>
          </p:nvPr>
        </p:nvSpPr>
        <p:spPr/>
        <p:txBody>
          <a:bodyPr/>
          <a:lstStyle/>
          <a:p>
            <a:pPr fontAlgn="base">
              <a:spcBef>
                <a:spcPct val="0"/>
              </a:spcBef>
              <a:spcAft>
                <a:spcPct val="0"/>
              </a:spcAft>
            </a:pPr>
            <a:r>
              <a:rPr lang="en-US">
                <a:solidFill>
                  <a:srgbClr val="FFFFFF"/>
                </a:solidFill>
                <a:latin typeface="Frutiger LT Std 55 Roman"/>
              </a:rPr>
              <a:t>E X P E R I E N C E    Y O U R    A M E R I C A</a:t>
            </a:r>
          </a:p>
        </p:txBody>
      </p:sp>
    </p:spTree>
    <p:extLst>
      <p:ext uri="{BB962C8B-B14F-4D97-AF65-F5344CB8AC3E}">
        <p14:creationId xmlns:p14="http://schemas.microsoft.com/office/powerpoint/2010/main" val="2427750238"/>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4124C-0316-4F7A-80FA-2B25108BB37E}"/>
              </a:ext>
            </a:extLst>
          </p:cNvPr>
          <p:cNvSpPr>
            <a:spLocks noGrp="1"/>
          </p:cNvSpPr>
          <p:nvPr>
            <p:ph type="title"/>
          </p:nvPr>
        </p:nvSpPr>
        <p:spPr/>
        <p:txBody>
          <a:bodyPr/>
          <a:lstStyle/>
          <a:p>
            <a:pPr algn="ctr"/>
            <a:r>
              <a:rPr lang="en-US" dirty="0"/>
              <a:t>Elements of Historical Evidence</a:t>
            </a:r>
          </a:p>
        </p:txBody>
      </p:sp>
      <p:pic>
        <p:nvPicPr>
          <p:cNvPr id="5" name="Content Placeholder 4">
            <a:extLst>
              <a:ext uri="{FF2B5EF4-FFF2-40B4-BE49-F238E27FC236}">
                <a16:creationId xmlns:a16="http://schemas.microsoft.com/office/drawing/2014/main" id="{F9010179-5F9E-407F-8D79-B7A5EC681B70}"/>
              </a:ext>
            </a:extLst>
          </p:cNvPr>
          <p:cNvPicPr>
            <a:picLocks noGrp="1" noChangeAspect="1"/>
          </p:cNvPicPr>
          <p:nvPr>
            <p:ph idx="1"/>
          </p:nvPr>
        </p:nvPicPr>
        <p:blipFill>
          <a:blip r:embed="rId3"/>
          <a:stretch>
            <a:fillRect/>
          </a:stretch>
        </p:blipFill>
        <p:spPr>
          <a:xfrm>
            <a:off x="1524001" y="1663133"/>
            <a:ext cx="3091571" cy="2070667"/>
          </a:xfrm>
          <a:prstGeom prst="rect">
            <a:avLst/>
          </a:prstGeom>
        </p:spPr>
      </p:pic>
      <p:sp>
        <p:nvSpPr>
          <p:cNvPr id="4" name="Footer Placeholder 3">
            <a:extLst>
              <a:ext uri="{FF2B5EF4-FFF2-40B4-BE49-F238E27FC236}">
                <a16:creationId xmlns:a16="http://schemas.microsoft.com/office/drawing/2014/main" id="{AD9C4D9F-494E-4236-AC6F-7A7B57786629}"/>
              </a:ext>
            </a:extLst>
          </p:cNvPr>
          <p:cNvSpPr>
            <a:spLocks noGrp="1"/>
          </p:cNvSpPr>
          <p:nvPr>
            <p:ph type="ftr" sz="quarter" idx="11"/>
          </p:nvPr>
        </p:nvSpPr>
        <p:spPr/>
        <p:txBody>
          <a:bodyPr/>
          <a:lstStyle/>
          <a:p>
            <a:pPr fontAlgn="base">
              <a:spcBef>
                <a:spcPct val="0"/>
              </a:spcBef>
              <a:spcAft>
                <a:spcPct val="0"/>
              </a:spcAft>
            </a:pPr>
            <a:r>
              <a:rPr lang="en-US">
                <a:solidFill>
                  <a:srgbClr val="FFFFFF"/>
                </a:solidFill>
                <a:latin typeface="Frutiger LT Std 55 Roman"/>
              </a:rPr>
              <a:t>E X P E R I E N C E    Y O U R    A M E R I C A</a:t>
            </a:r>
          </a:p>
        </p:txBody>
      </p:sp>
      <p:pic>
        <p:nvPicPr>
          <p:cNvPr id="6" name="Picture 5">
            <a:extLst>
              <a:ext uri="{FF2B5EF4-FFF2-40B4-BE49-F238E27FC236}">
                <a16:creationId xmlns:a16="http://schemas.microsoft.com/office/drawing/2014/main" id="{F6BA13A5-BDF7-4739-AF03-464295B1186A}"/>
              </a:ext>
            </a:extLst>
          </p:cNvPr>
          <p:cNvPicPr>
            <a:picLocks noChangeAspect="1"/>
          </p:cNvPicPr>
          <p:nvPr/>
        </p:nvPicPr>
        <p:blipFill>
          <a:blip r:embed="rId4"/>
          <a:stretch>
            <a:fillRect/>
          </a:stretch>
        </p:blipFill>
        <p:spPr>
          <a:xfrm>
            <a:off x="4615572" y="1663133"/>
            <a:ext cx="2930519" cy="2070667"/>
          </a:xfrm>
          <a:prstGeom prst="rect">
            <a:avLst/>
          </a:prstGeom>
        </p:spPr>
      </p:pic>
      <p:pic>
        <p:nvPicPr>
          <p:cNvPr id="7" name="Picture 6">
            <a:extLst>
              <a:ext uri="{FF2B5EF4-FFF2-40B4-BE49-F238E27FC236}">
                <a16:creationId xmlns:a16="http://schemas.microsoft.com/office/drawing/2014/main" id="{7C8C85D5-5ED1-4700-A081-ADBFC16C7AD6}"/>
              </a:ext>
            </a:extLst>
          </p:cNvPr>
          <p:cNvPicPr>
            <a:picLocks noChangeAspect="1"/>
          </p:cNvPicPr>
          <p:nvPr/>
        </p:nvPicPr>
        <p:blipFill>
          <a:blip r:embed="rId5"/>
          <a:stretch>
            <a:fillRect/>
          </a:stretch>
        </p:blipFill>
        <p:spPr>
          <a:xfrm>
            <a:off x="1524001" y="3724562"/>
            <a:ext cx="2621960" cy="1826493"/>
          </a:xfrm>
          <a:prstGeom prst="rect">
            <a:avLst/>
          </a:prstGeom>
        </p:spPr>
      </p:pic>
      <p:pic>
        <p:nvPicPr>
          <p:cNvPr id="8" name="Picture 7">
            <a:extLst>
              <a:ext uri="{FF2B5EF4-FFF2-40B4-BE49-F238E27FC236}">
                <a16:creationId xmlns:a16="http://schemas.microsoft.com/office/drawing/2014/main" id="{72C0871A-482D-4282-84F2-00A2D5CFEEED}"/>
              </a:ext>
            </a:extLst>
          </p:cNvPr>
          <p:cNvPicPr>
            <a:picLocks noChangeAspect="1"/>
          </p:cNvPicPr>
          <p:nvPr/>
        </p:nvPicPr>
        <p:blipFill>
          <a:blip r:embed="rId6"/>
          <a:stretch>
            <a:fillRect/>
          </a:stretch>
        </p:blipFill>
        <p:spPr>
          <a:xfrm>
            <a:off x="4129905" y="3724563"/>
            <a:ext cx="3098391" cy="2061430"/>
          </a:xfrm>
          <a:prstGeom prst="rect">
            <a:avLst/>
          </a:prstGeom>
        </p:spPr>
      </p:pic>
      <p:pic>
        <p:nvPicPr>
          <p:cNvPr id="9" name="Picture 8">
            <a:extLst>
              <a:ext uri="{FF2B5EF4-FFF2-40B4-BE49-F238E27FC236}">
                <a16:creationId xmlns:a16="http://schemas.microsoft.com/office/drawing/2014/main" id="{8DB15D86-5693-42BD-B7FA-9FCA83B6A12A}"/>
              </a:ext>
            </a:extLst>
          </p:cNvPr>
          <p:cNvPicPr>
            <a:picLocks noChangeAspect="1"/>
          </p:cNvPicPr>
          <p:nvPr/>
        </p:nvPicPr>
        <p:blipFill>
          <a:blip r:embed="rId7"/>
          <a:stretch>
            <a:fillRect/>
          </a:stretch>
        </p:blipFill>
        <p:spPr>
          <a:xfrm>
            <a:off x="7546091" y="1663133"/>
            <a:ext cx="2539598" cy="2061431"/>
          </a:xfrm>
          <a:prstGeom prst="rect">
            <a:avLst/>
          </a:prstGeom>
        </p:spPr>
      </p:pic>
      <p:pic>
        <p:nvPicPr>
          <p:cNvPr id="10" name="Picture 9">
            <a:extLst>
              <a:ext uri="{FF2B5EF4-FFF2-40B4-BE49-F238E27FC236}">
                <a16:creationId xmlns:a16="http://schemas.microsoft.com/office/drawing/2014/main" id="{F8EE981B-6077-4388-B867-06C0A0BF6DA4}"/>
              </a:ext>
            </a:extLst>
          </p:cNvPr>
          <p:cNvPicPr>
            <a:picLocks noChangeAspect="1"/>
          </p:cNvPicPr>
          <p:nvPr/>
        </p:nvPicPr>
        <p:blipFill>
          <a:blip r:embed="rId8"/>
          <a:stretch>
            <a:fillRect/>
          </a:stretch>
        </p:blipFill>
        <p:spPr>
          <a:xfrm>
            <a:off x="7143122" y="3724563"/>
            <a:ext cx="2992642" cy="2070667"/>
          </a:xfrm>
          <a:prstGeom prst="rect">
            <a:avLst/>
          </a:prstGeom>
        </p:spPr>
      </p:pic>
    </p:spTree>
    <p:extLst>
      <p:ext uri="{BB962C8B-B14F-4D97-AF65-F5344CB8AC3E}">
        <p14:creationId xmlns:p14="http://schemas.microsoft.com/office/powerpoint/2010/main" val="421173608"/>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36099-AAFE-4B68-A46A-00B10F384669}"/>
              </a:ext>
            </a:extLst>
          </p:cNvPr>
          <p:cNvSpPr>
            <a:spLocks noGrp="1"/>
          </p:cNvSpPr>
          <p:nvPr>
            <p:ph type="title"/>
          </p:nvPr>
        </p:nvSpPr>
        <p:spPr/>
        <p:txBody>
          <a:bodyPr/>
          <a:lstStyle/>
          <a:p>
            <a:pPr algn="ctr"/>
            <a:r>
              <a:rPr lang="en-US" dirty="0"/>
              <a:t>Physical Characteristics</a:t>
            </a:r>
          </a:p>
        </p:txBody>
      </p:sp>
      <p:sp>
        <p:nvSpPr>
          <p:cNvPr id="3" name="Content Placeholder 2">
            <a:extLst>
              <a:ext uri="{FF2B5EF4-FFF2-40B4-BE49-F238E27FC236}">
                <a16:creationId xmlns:a16="http://schemas.microsoft.com/office/drawing/2014/main" id="{67DEA0D0-C04B-4E76-9DA9-E09693254462}"/>
              </a:ext>
            </a:extLst>
          </p:cNvPr>
          <p:cNvSpPr>
            <a:spLocks noGrp="1"/>
          </p:cNvSpPr>
          <p:nvPr>
            <p:ph idx="1"/>
          </p:nvPr>
        </p:nvSpPr>
        <p:spPr/>
        <p:txBody>
          <a:bodyPr/>
          <a:lstStyle/>
          <a:p>
            <a:r>
              <a:rPr lang="en-US" dirty="0"/>
              <a:t>If there is a lack of historical evidence, physical characteristics could indicate the waterbody’s </a:t>
            </a:r>
            <a:r>
              <a:rPr lang="en-US" i="1" dirty="0"/>
              <a:t>susceptibility</a:t>
            </a:r>
            <a:r>
              <a:rPr lang="en-US" dirty="0"/>
              <a:t> for being navigable.</a:t>
            </a:r>
          </a:p>
          <a:p>
            <a:pPr marL="0" indent="0">
              <a:buNone/>
            </a:pPr>
            <a:endParaRPr lang="en-US" dirty="0"/>
          </a:p>
          <a:p>
            <a:r>
              <a:rPr lang="en-US" dirty="0"/>
              <a:t>Due to the remoteness of most Alaskan waterbodies, there is often no historical evidence, and susceptibility must be considered.</a:t>
            </a:r>
          </a:p>
        </p:txBody>
      </p:sp>
      <p:sp>
        <p:nvSpPr>
          <p:cNvPr id="4" name="Footer Placeholder 3">
            <a:extLst>
              <a:ext uri="{FF2B5EF4-FFF2-40B4-BE49-F238E27FC236}">
                <a16:creationId xmlns:a16="http://schemas.microsoft.com/office/drawing/2014/main" id="{67B55164-E3A6-405A-9144-313C06F3B6C0}"/>
              </a:ext>
            </a:extLst>
          </p:cNvPr>
          <p:cNvSpPr>
            <a:spLocks noGrp="1"/>
          </p:cNvSpPr>
          <p:nvPr>
            <p:ph type="ftr" sz="quarter" idx="11"/>
          </p:nvPr>
        </p:nvSpPr>
        <p:spPr/>
        <p:txBody>
          <a:bodyPr/>
          <a:lstStyle/>
          <a:p>
            <a:pPr fontAlgn="base">
              <a:spcBef>
                <a:spcPct val="0"/>
              </a:spcBef>
              <a:spcAft>
                <a:spcPct val="0"/>
              </a:spcAft>
            </a:pPr>
            <a:r>
              <a:rPr lang="en-US">
                <a:solidFill>
                  <a:srgbClr val="FFFFFF"/>
                </a:solidFill>
                <a:latin typeface="Frutiger LT Std 55 Roman"/>
              </a:rPr>
              <a:t>E X P E R I E N C E    Y O U R    A M E R I C A</a:t>
            </a:r>
          </a:p>
        </p:txBody>
      </p:sp>
      <p:pic>
        <p:nvPicPr>
          <p:cNvPr id="5" name="Picture 4">
            <a:extLst>
              <a:ext uri="{FF2B5EF4-FFF2-40B4-BE49-F238E27FC236}">
                <a16:creationId xmlns:a16="http://schemas.microsoft.com/office/drawing/2014/main" id="{FBF8FE9D-3B9A-47C5-84F2-A16D1993711A}"/>
              </a:ext>
            </a:extLst>
          </p:cNvPr>
          <p:cNvPicPr>
            <a:picLocks noChangeAspect="1"/>
          </p:cNvPicPr>
          <p:nvPr/>
        </p:nvPicPr>
        <p:blipFill>
          <a:blip r:embed="rId3"/>
          <a:stretch>
            <a:fillRect/>
          </a:stretch>
        </p:blipFill>
        <p:spPr>
          <a:xfrm>
            <a:off x="6797963" y="4203112"/>
            <a:ext cx="2803644" cy="2109376"/>
          </a:xfrm>
          <a:prstGeom prst="rect">
            <a:avLst/>
          </a:prstGeom>
        </p:spPr>
      </p:pic>
    </p:spTree>
    <p:extLst>
      <p:ext uri="{BB962C8B-B14F-4D97-AF65-F5344CB8AC3E}">
        <p14:creationId xmlns:p14="http://schemas.microsoft.com/office/powerpoint/2010/main" val="2696649470"/>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82933-3CC8-4130-9D63-EC19C555EDB1}"/>
              </a:ext>
            </a:extLst>
          </p:cNvPr>
          <p:cNvSpPr>
            <a:spLocks noGrp="1"/>
          </p:cNvSpPr>
          <p:nvPr>
            <p:ph type="title"/>
          </p:nvPr>
        </p:nvSpPr>
        <p:spPr/>
        <p:txBody>
          <a:bodyPr/>
          <a:lstStyle/>
          <a:p>
            <a:pPr algn="ctr"/>
            <a:r>
              <a:rPr lang="en-US" dirty="0"/>
              <a:t>Physical Characteristics</a:t>
            </a:r>
          </a:p>
        </p:txBody>
      </p:sp>
      <p:pic>
        <p:nvPicPr>
          <p:cNvPr id="5" name="Content Placeholder 4">
            <a:extLst>
              <a:ext uri="{FF2B5EF4-FFF2-40B4-BE49-F238E27FC236}">
                <a16:creationId xmlns:a16="http://schemas.microsoft.com/office/drawing/2014/main" id="{90EE7F3E-965B-4BA5-99E1-F94A40098700}"/>
              </a:ext>
            </a:extLst>
          </p:cNvPr>
          <p:cNvPicPr>
            <a:picLocks noGrp="1" noChangeAspect="1"/>
          </p:cNvPicPr>
          <p:nvPr>
            <p:ph idx="1"/>
          </p:nvPr>
        </p:nvPicPr>
        <p:blipFill>
          <a:blip r:embed="rId3"/>
          <a:stretch>
            <a:fillRect/>
          </a:stretch>
        </p:blipFill>
        <p:spPr>
          <a:xfrm>
            <a:off x="1524000" y="1537453"/>
            <a:ext cx="3544716" cy="1993083"/>
          </a:xfrm>
          <a:prstGeom prst="rect">
            <a:avLst/>
          </a:prstGeom>
        </p:spPr>
      </p:pic>
      <p:sp>
        <p:nvSpPr>
          <p:cNvPr id="4" name="Footer Placeholder 3">
            <a:extLst>
              <a:ext uri="{FF2B5EF4-FFF2-40B4-BE49-F238E27FC236}">
                <a16:creationId xmlns:a16="http://schemas.microsoft.com/office/drawing/2014/main" id="{D13F2F08-5DA9-4EF9-8918-32550546839F}"/>
              </a:ext>
            </a:extLst>
          </p:cNvPr>
          <p:cNvSpPr>
            <a:spLocks noGrp="1"/>
          </p:cNvSpPr>
          <p:nvPr>
            <p:ph type="ftr" sz="quarter" idx="11"/>
          </p:nvPr>
        </p:nvSpPr>
        <p:spPr>
          <a:xfrm>
            <a:off x="4698875" y="6149043"/>
            <a:ext cx="5334000" cy="476250"/>
          </a:xfrm>
        </p:spPr>
        <p:txBody>
          <a:bodyPr/>
          <a:lstStyle/>
          <a:p>
            <a:pPr fontAlgn="base">
              <a:spcBef>
                <a:spcPct val="0"/>
              </a:spcBef>
              <a:spcAft>
                <a:spcPct val="0"/>
              </a:spcAft>
            </a:pPr>
            <a:r>
              <a:rPr lang="en-US">
                <a:solidFill>
                  <a:srgbClr val="FFFFFF"/>
                </a:solidFill>
                <a:latin typeface="Frutiger LT Std 55 Roman"/>
              </a:rPr>
              <a:t>E X P E R I E N C E    Y O U R    A M E R I C A</a:t>
            </a:r>
          </a:p>
        </p:txBody>
      </p:sp>
      <p:pic>
        <p:nvPicPr>
          <p:cNvPr id="6" name="Picture 5">
            <a:extLst>
              <a:ext uri="{FF2B5EF4-FFF2-40B4-BE49-F238E27FC236}">
                <a16:creationId xmlns:a16="http://schemas.microsoft.com/office/drawing/2014/main" id="{606F5262-DC58-4F5A-A108-13C1DE44FBD3}"/>
              </a:ext>
            </a:extLst>
          </p:cNvPr>
          <p:cNvPicPr>
            <a:picLocks noChangeAspect="1"/>
          </p:cNvPicPr>
          <p:nvPr/>
        </p:nvPicPr>
        <p:blipFill>
          <a:blip r:embed="rId4"/>
          <a:stretch>
            <a:fillRect/>
          </a:stretch>
        </p:blipFill>
        <p:spPr>
          <a:xfrm>
            <a:off x="5068716" y="1537453"/>
            <a:ext cx="2998870" cy="1993083"/>
          </a:xfrm>
          <a:prstGeom prst="rect">
            <a:avLst/>
          </a:prstGeom>
        </p:spPr>
      </p:pic>
      <p:pic>
        <p:nvPicPr>
          <p:cNvPr id="7" name="Picture 6">
            <a:extLst>
              <a:ext uri="{FF2B5EF4-FFF2-40B4-BE49-F238E27FC236}">
                <a16:creationId xmlns:a16="http://schemas.microsoft.com/office/drawing/2014/main" id="{8F63F99B-7EE2-45BD-BDA8-D96487F8F7A7}"/>
              </a:ext>
            </a:extLst>
          </p:cNvPr>
          <p:cNvPicPr>
            <a:picLocks noChangeAspect="1"/>
          </p:cNvPicPr>
          <p:nvPr/>
        </p:nvPicPr>
        <p:blipFill>
          <a:blip r:embed="rId5"/>
          <a:stretch>
            <a:fillRect/>
          </a:stretch>
        </p:blipFill>
        <p:spPr>
          <a:xfrm>
            <a:off x="2961800" y="3521299"/>
            <a:ext cx="2496984" cy="1872738"/>
          </a:xfrm>
          <a:prstGeom prst="rect">
            <a:avLst/>
          </a:prstGeom>
        </p:spPr>
      </p:pic>
      <p:pic>
        <p:nvPicPr>
          <p:cNvPr id="8" name="Picture 7">
            <a:extLst>
              <a:ext uri="{FF2B5EF4-FFF2-40B4-BE49-F238E27FC236}">
                <a16:creationId xmlns:a16="http://schemas.microsoft.com/office/drawing/2014/main" id="{975A5377-DA92-4E71-991D-FD4635AC1B69}"/>
              </a:ext>
            </a:extLst>
          </p:cNvPr>
          <p:cNvPicPr>
            <a:picLocks noChangeAspect="1"/>
          </p:cNvPicPr>
          <p:nvPr/>
        </p:nvPicPr>
        <p:blipFill>
          <a:blip r:embed="rId6"/>
          <a:stretch>
            <a:fillRect/>
          </a:stretch>
        </p:blipFill>
        <p:spPr>
          <a:xfrm>
            <a:off x="5448929" y="3521299"/>
            <a:ext cx="2616325" cy="1872738"/>
          </a:xfrm>
          <a:prstGeom prst="rect">
            <a:avLst/>
          </a:prstGeom>
        </p:spPr>
      </p:pic>
      <p:pic>
        <p:nvPicPr>
          <p:cNvPr id="9" name="Picture 8">
            <a:extLst>
              <a:ext uri="{FF2B5EF4-FFF2-40B4-BE49-F238E27FC236}">
                <a16:creationId xmlns:a16="http://schemas.microsoft.com/office/drawing/2014/main" id="{BBA494EC-45A2-49EB-8FD1-CA10E4F5C2A5}"/>
              </a:ext>
            </a:extLst>
          </p:cNvPr>
          <p:cNvPicPr>
            <a:picLocks noChangeAspect="1"/>
          </p:cNvPicPr>
          <p:nvPr/>
        </p:nvPicPr>
        <p:blipFill>
          <a:blip r:embed="rId7"/>
          <a:stretch>
            <a:fillRect/>
          </a:stretch>
        </p:blipFill>
        <p:spPr>
          <a:xfrm>
            <a:off x="8067586" y="3263614"/>
            <a:ext cx="2600414" cy="1377832"/>
          </a:xfrm>
          <a:prstGeom prst="rect">
            <a:avLst/>
          </a:prstGeom>
        </p:spPr>
      </p:pic>
      <p:pic>
        <p:nvPicPr>
          <p:cNvPr id="10" name="Picture 9">
            <a:extLst>
              <a:ext uri="{FF2B5EF4-FFF2-40B4-BE49-F238E27FC236}">
                <a16:creationId xmlns:a16="http://schemas.microsoft.com/office/drawing/2014/main" id="{0736E372-F7E9-4C2F-B394-D4467D456A73}"/>
              </a:ext>
            </a:extLst>
          </p:cNvPr>
          <p:cNvPicPr>
            <a:picLocks noChangeAspect="1"/>
          </p:cNvPicPr>
          <p:nvPr/>
        </p:nvPicPr>
        <p:blipFill>
          <a:blip r:embed="rId8"/>
          <a:stretch>
            <a:fillRect/>
          </a:stretch>
        </p:blipFill>
        <p:spPr>
          <a:xfrm>
            <a:off x="8067587" y="1537453"/>
            <a:ext cx="2611659" cy="1741795"/>
          </a:xfrm>
          <a:prstGeom prst="rect">
            <a:avLst/>
          </a:prstGeom>
        </p:spPr>
      </p:pic>
      <p:pic>
        <p:nvPicPr>
          <p:cNvPr id="11" name="Picture 10">
            <a:extLst>
              <a:ext uri="{FF2B5EF4-FFF2-40B4-BE49-F238E27FC236}">
                <a16:creationId xmlns:a16="http://schemas.microsoft.com/office/drawing/2014/main" id="{A19C8FF8-D7C2-403B-8052-9DACFC1151F7}"/>
              </a:ext>
            </a:extLst>
          </p:cNvPr>
          <p:cNvPicPr>
            <a:picLocks noChangeAspect="1"/>
          </p:cNvPicPr>
          <p:nvPr/>
        </p:nvPicPr>
        <p:blipFill>
          <a:blip r:embed="rId9"/>
          <a:stretch>
            <a:fillRect/>
          </a:stretch>
        </p:blipFill>
        <p:spPr>
          <a:xfrm>
            <a:off x="8056342" y="4641974"/>
            <a:ext cx="2611659" cy="1468884"/>
          </a:xfrm>
          <a:prstGeom prst="rect">
            <a:avLst/>
          </a:prstGeom>
        </p:spPr>
      </p:pic>
    </p:spTree>
    <p:extLst>
      <p:ext uri="{BB962C8B-B14F-4D97-AF65-F5344CB8AC3E}">
        <p14:creationId xmlns:p14="http://schemas.microsoft.com/office/powerpoint/2010/main" val="1598340110"/>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56D10-A4AF-4F2F-A0CF-2F0EEA9FF1DF}"/>
              </a:ext>
            </a:extLst>
          </p:cNvPr>
          <p:cNvSpPr>
            <a:spLocks noGrp="1"/>
          </p:cNvSpPr>
          <p:nvPr>
            <p:ph type="title"/>
          </p:nvPr>
        </p:nvSpPr>
        <p:spPr/>
        <p:txBody>
          <a:bodyPr/>
          <a:lstStyle/>
          <a:p>
            <a:pPr algn="ctr"/>
            <a:r>
              <a:rPr lang="en-US" dirty="0"/>
              <a:t>How is Ownership Resolved?</a:t>
            </a:r>
          </a:p>
        </p:txBody>
      </p:sp>
      <p:sp>
        <p:nvSpPr>
          <p:cNvPr id="3" name="Content Placeholder 2">
            <a:extLst>
              <a:ext uri="{FF2B5EF4-FFF2-40B4-BE49-F238E27FC236}">
                <a16:creationId xmlns:a16="http://schemas.microsoft.com/office/drawing/2014/main" id="{05F329BA-96DF-4D29-A868-8A437FFDD14A}"/>
              </a:ext>
            </a:extLst>
          </p:cNvPr>
          <p:cNvSpPr>
            <a:spLocks noGrp="1"/>
          </p:cNvSpPr>
          <p:nvPr>
            <p:ph idx="1"/>
          </p:nvPr>
        </p:nvSpPr>
        <p:spPr/>
        <p:txBody>
          <a:bodyPr/>
          <a:lstStyle/>
          <a:p>
            <a:r>
              <a:rPr lang="en-US" dirty="0"/>
              <a:t>There are 2 mechanisms for resolving the dispute over title.</a:t>
            </a:r>
          </a:p>
          <a:p>
            <a:endParaRPr lang="en-US" dirty="0"/>
          </a:p>
          <a:p>
            <a:r>
              <a:rPr lang="en-US" dirty="0"/>
              <a:t>Recordable Disclaimer of Interest (RDI): Administrative</a:t>
            </a:r>
          </a:p>
          <a:p>
            <a:pPr lvl="1"/>
            <a:r>
              <a:rPr lang="en-US" dirty="0"/>
              <a:t>If both parties can agree that a waterway is navigable, the U.S. can disclaim its interest through an administrative process known as an RDI.</a:t>
            </a:r>
          </a:p>
          <a:p>
            <a:r>
              <a:rPr lang="en-US" dirty="0"/>
              <a:t>Quiet Title Action (QTA): Judicial</a:t>
            </a:r>
          </a:p>
          <a:p>
            <a:pPr lvl="1"/>
            <a:r>
              <a:rPr lang="en-US" dirty="0"/>
              <a:t>If both parties cannot reach a resolution, title can be adjudicated via a Quiet Title Action.</a:t>
            </a:r>
          </a:p>
        </p:txBody>
      </p:sp>
      <p:sp>
        <p:nvSpPr>
          <p:cNvPr id="4" name="Footer Placeholder 3">
            <a:extLst>
              <a:ext uri="{FF2B5EF4-FFF2-40B4-BE49-F238E27FC236}">
                <a16:creationId xmlns:a16="http://schemas.microsoft.com/office/drawing/2014/main" id="{AB7677DB-C877-48E8-B5D3-EAA20311FE1B}"/>
              </a:ext>
            </a:extLst>
          </p:cNvPr>
          <p:cNvSpPr>
            <a:spLocks noGrp="1"/>
          </p:cNvSpPr>
          <p:nvPr>
            <p:ph type="ftr" sz="quarter" idx="11"/>
          </p:nvPr>
        </p:nvSpPr>
        <p:spPr/>
        <p:txBody>
          <a:bodyPr/>
          <a:lstStyle/>
          <a:p>
            <a:pPr fontAlgn="base">
              <a:spcBef>
                <a:spcPct val="0"/>
              </a:spcBef>
              <a:spcAft>
                <a:spcPct val="0"/>
              </a:spcAft>
            </a:pPr>
            <a:r>
              <a:rPr lang="en-US">
                <a:solidFill>
                  <a:srgbClr val="FFFFFF"/>
                </a:solidFill>
                <a:latin typeface="Frutiger LT Std 55 Roman"/>
              </a:rPr>
              <a:t>E X P E R I E N C E    Y O U R    A M E R I C A</a:t>
            </a:r>
          </a:p>
        </p:txBody>
      </p:sp>
    </p:spTree>
    <p:extLst>
      <p:ext uri="{BB962C8B-B14F-4D97-AF65-F5344CB8AC3E}">
        <p14:creationId xmlns:p14="http://schemas.microsoft.com/office/powerpoint/2010/main" val="3685492397"/>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DB467-E03E-4A7F-BAE6-9D3B7DA1E214}"/>
              </a:ext>
            </a:extLst>
          </p:cNvPr>
          <p:cNvSpPr>
            <a:spLocks noGrp="1"/>
          </p:cNvSpPr>
          <p:nvPr>
            <p:ph type="title"/>
          </p:nvPr>
        </p:nvSpPr>
        <p:spPr/>
        <p:txBody>
          <a:bodyPr/>
          <a:lstStyle/>
          <a:p>
            <a:pPr algn="ctr"/>
            <a:r>
              <a:rPr lang="en-US" dirty="0"/>
              <a:t>Recordable Disclaimer of Interest (RDI)</a:t>
            </a:r>
          </a:p>
        </p:txBody>
      </p:sp>
      <p:sp>
        <p:nvSpPr>
          <p:cNvPr id="3" name="Content Placeholder 2">
            <a:extLst>
              <a:ext uri="{FF2B5EF4-FFF2-40B4-BE49-F238E27FC236}">
                <a16:creationId xmlns:a16="http://schemas.microsoft.com/office/drawing/2014/main" id="{157D4734-2A2F-4C42-8998-8C6FCFE8FB0F}"/>
              </a:ext>
            </a:extLst>
          </p:cNvPr>
          <p:cNvSpPr>
            <a:spLocks noGrp="1"/>
          </p:cNvSpPr>
          <p:nvPr>
            <p:ph idx="1"/>
          </p:nvPr>
        </p:nvSpPr>
        <p:spPr/>
        <p:txBody>
          <a:bodyPr/>
          <a:lstStyle/>
          <a:p>
            <a:r>
              <a:rPr lang="en-US" dirty="0"/>
              <a:t>Parties can apply for an RDI through BLM.</a:t>
            </a:r>
          </a:p>
          <a:p>
            <a:pPr lvl="1"/>
            <a:r>
              <a:rPr lang="en-US" dirty="0"/>
              <a:t>Applicant submits legal description of the submerged lands claimed, and any evidence supporting navigability.</a:t>
            </a:r>
          </a:p>
          <a:p>
            <a:pPr marL="457200" lvl="1" indent="0">
              <a:buNone/>
            </a:pPr>
            <a:endParaRPr lang="en-US" dirty="0"/>
          </a:p>
          <a:p>
            <a:r>
              <a:rPr lang="en-US" dirty="0"/>
              <a:t>BLM considers this information, decides to either approve the application and disclaim the U.S. interest or to reject the application.</a:t>
            </a:r>
          </a:p>
          <a:p>
            <a:pPr lvl="1"/>
            <a:r>
              <a:rPr lang="en-US" dirty="0"/>
              <a:t>Rejected applications can be appealed.</a:t>
            </a:r>
          </a:p>
        </p:txBody>
      </p:sp>
      <p:sp>
        <p:nvSpPr>
          <p:cNvPr id="4" name="Footer Placeholder 3">
            <a:extLst>
              <a:ext uri="{FF2B5EF4-FFF2-40B4-BE49-F238E27FC236}">
                <a16:creationId xmlns:a16="http://schemas.microsoft.com/office/drawing/2014/main" id="{DD8F05EB-E690-4C82-8B55-EC1E6F9C0707}"/>
              </a:ext>
            </a:extLst>
          </p:cNvPr>
          <p:cNvSpPr>
            <a:spLocks noGrp="1"/>
          </p:cNvSpPr>
          <p:nvPr>
            <p:ph type="ftr" sz="quarter" idx="11"/>
          </p:nvPr>
        </p:nvSpPr>
        <p:spPr/>
        <p:txBody>
          <a:bodyPr/>
          <a:lstStyle/>
          <a:p>
            <a:pPr fontAlgn="base">
              <a:spcBef>
                <a:spcPct val="0"/>
              </a:spcBef>
              <a:spcAft>
                <a:spcPct val="0"/>
              </a:spcAft>
            </a:pPr>
            <a:r>
              <a:rPr lang="en-US">
                <a:solidFill>
                  <a:srgbClr val="FFFFFF"/>
                </a:solidFill>
                <a:latin typeface="Frutiger LT Std 55 Roman"/>
              </a:rPr>
              <a:t>E X P E R I E N C E    Y O U R    A M E R I C A</a:t>
            </a:r>
          </a:p>
        </p:txBody>
      </p:sp>
      <p:pic>
        <p:nvPicPr>
          <p:cNvPr id="5" name="Picture 4">
            <a:extLst>
              <a:ext uri="{FF2B5EF4-FFF2-40B4-BE49-F238E27FC236}">
                <a16:creationId xmlns:a16="http://schemas.microsoft.com/office/drawing/2014/main" id="{23EDF801-1096-40C2-BAD7-F1A758441BF0}"/>
              </a:ext>
            </a:extLst>
          </p:cNvPr>
          <p:cNvPicPr>
            <a:picLocks noChangeAspect="1"/>
          </p:cNvPicPr>
          <p:nvPr/>
        </p:nvPicPr>
        <p:blipFill>
          <a:blip r:embed="rId3"/>
          <a:stretch>
            <a:fillRect/>
          </a:stretch>
        </p:blipFill>
        <p:spPr>
          <a:xfrm>
            <a:off x="8445994" y="1406237"/>
            <a:ext cx="1612406" cy="1410855"/>
          </a:xfrm>
          <a:prstGeom prst="rect">
            <a:avLst/>
          </a:prstGeom>
        </p:spPr>
      </p:pic>
    </p:spTree>
    <p:extLst>
      <p:ext uri="{BB962C8B-B14F-4D97-AF65-F5344CB8AC3E}">
        <p14:creationId xmlns:p14="http://schemas.microsoft.com/office/powerpoint/2010/main" val="67494498"/>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34152-BC48-4612-97D7-0C3272700891}"/>
              </a:ext>
            </a:extLst>
          </p:cNvPr>
          <p:cNvSpPr>
            <a:spLocks noGrp="1"/>
          </p:cNvSpPr>
          <p:nvPr>
            <p:ph type="title"/>
          </p:nvPr>
        </p:nvSpPr>
        <p:spPr/>
        <p:txBody>
          <a:bodyPr/>
          <a:lstStyle/>
          <a:p>
            <a:pPr algn="ctr"/>
            <a:r>
              <a:rPr lang="en-US" dirty="0"/>
              <a:t>Quiet Title Actions</a:t>
            </a:r>
          </a:p>
        </p:txBody>
      </p:sp>
      <p:sp>
        <p:nvSpPr>
          <p:cNvPr id="3" name="Content Placeholder 2">
            <a:extLst>
              <a:ext uri="{FF2B5EF4-FFF2-40B4-BE49-F238E27FC236}">
                <a16:creationId xmlns:a16="http://schemas.microsoft.com/office/drawing/2014/main" id="{AC4E41AE-F6B8-486E-A7FC-F26DD1FA6583}"/>
              </a:ext>
            </a:extLst>
          </p:cNvPr>
          <p:cNvSpPr>
            <a:spLocks noGrp="1"/>
          </p:cNvSpPr>
          <p:nvPr>
            <p:ph idx="1"/>
          </p:nvPr>
        </p:nvSpPr>
        <p:spPr/>
        <p:txBody>
          <a:bodyPr/>
          <a:lstStyle/>
          <a:p>
            <a:r>
              <a:rPr lang="en-US" dirty="0"/>
              <a:t>If the State and U.S. disagree on navigability, State can file a Quiet Title Action in federal district court to decide title.</a:t>
            </a:r>
          </a:p>
          <a:p>
            <a:r>
              <a:rPr lang="en-US" dirty="0"/>
              <a:t>Must submit a 180-day notice of intent to the U.S. before complaint can be filed.</a:t>
            </a:r>
          </a:p>
          <a:p>
            <a:pPr lvl="1"/>
            <a:r>
              <a:rPr lang="en-US" dirty="0"/>
              <a:t>Once notice period has lapsed, State not required to file complaint. In some instances, State will wait even longer before filing.</a:t>
            </a:r>
          </a:p>
          <a:p>
            <a:r>
              <a:rPr lang="en-US" dirty="0"/>
              <a:t>There are several ongoing QTA’s, </a:t>
            </a:r>
          </a:p>
          <a:p>
            <a:pPr marL="0" indent="0">
              <a:buNone/>
            </a:pPr>
            <a:r>
              <a:rPr lang="en-US" dirty="0"/>
              <a:t>      across the state.</a:t>
            </a:r>
          </a:p>
        </p:txBody>
      </p:sp>
      <p:pic>
        <p:nvPicPr>
          <p:cNvPr id="5" name="Picture 4">
            <a:extLst>
              <a:ext uri="{FF2B5EF4-FFF2-40B4-BE49-F238E27FC236}">
                <a16:creationId xmlns:a16="http://schemas.microsoft.com/office/drawing/2014/main" id="{E589623B-58FA-46A6-B098-D66A7F8BD286}"/>
              </a:ext>
            </a:extLst>
          </p:cNvPr>
          <p:cNvPicPr>
            <a:picLocks noChangeAspect="1"/>
          </p:cNvPicPr>
          <p:nvPr/>
        </p:nvPicPr>
        <p:blipFill>
          <a:blip r:embed="rId3"/>
          <a:stretch>
            <a:fillRect/>
          </a:stretch>
        </p:blipFill>
        <p:spPr>
          <a:xfrm>
            <a:off x="7324437" y="4350328"/>
            <a:ext cx="3343564" cy="2507673"/>
          </a:xfrm>
          <a:prstGeom prst="rect">
            <a:avLst/>
          </a:prstGeom>
        </p:spPr>
      </p:pic>
    </p:spTree>
    <p:extLst>
      <p:ext uri="{BB962C8B-B14F-4D97-AF65-F5344CB8AC3E}">
        <p14:creationId xmlns:p14="http://schemas.microsoft.com/office/powerpoint/2010/main" val="2219288628"/>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653AB-E1B7-E3C2-C906-FE67B72FE3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FE2534-64D3-5CCF-CD50-9B860BE8A7DA}"/>
              </a:ext>
            </a:extLst>
          </p:cNvPr>
          <p:cNvSpPr>
            <a:spLocks noGrp="1"/>
          </p:cNvSpPr>
          <p:nvPr>
            <p:ph type="ctrTitle" sz="quarter"/>
          </p:nvPr>
        </p:nvSpPr>
        <p:spPr>
          <a:xfrm>
            <a:off x="812800" y="824146"/>
            <a:ext cx="9550400" cy="1069968"/>
          </a:xfrm>
        </p:spPr>
        <p:txBody>
          <a:bodyPr/>
          <a:lstStyle/>
          <a:p>
            <a:pPr algn="ctr"/>
            <a:r>
              <a:rPr lang="en-US" dirty="0"/>
              <a:t>Overview</a:t>
            </a:r>
          </a:p>
        </p:txBody>
      </p:sp>
      <p:sp>
        <p:nvSpPr>
          <p:cNvPr id="3" name="Subtitle 2">
            <a:extLst>
              <a:ext uri="{FF2B5EF4-FFF2-40B4-BE49-F238E27FC236}">
                <a16:creationId xmlns:a16="http://schemas.microsoft.com/office/drawing/2014/main" id="{C2B3085A-0DD4-D081-6828-8F851F934D9D}"/>
              </a:ext>
            </a:extLst>
          </p:cNvPr>
          <p:cNvSpPr>
            <a:spLocks noGrp="1"/>
          </p:cNvSpPr>
          <p:nvPr>
            <p:ph type="subTitle" sz="quarter" idx="1"/>
          </p:nvPr>
        </p:nvSpPr>
        <p:spPr>
          <a:xfrm>
            <a:off x="863600" y="1894114"/>
            <a:ext cx="10464800" cy="4311378"/>
          </a:xfrm>
        </p:spPr>
        <p:txBody>
          <a:bodyPr/>
          <a:lstStyle/>
          <a:p>
            <a:r>
              <a:rPr lang="en-US" dirty="0"/>
              <a:t>Navigability for title purposes is a legal construct for determining ownership of submerged lands. States own submerged lands of navigable waters.</a:t>
            </a:r>
          </a:p>
          <a:p>
            <a:endParaRPr lang="en-US" dirty="0"/>
          </a:p>
          <a:p>
            <a:pPr lvl="1"/>
            <a:r>
              <a:rPr lang="en-US" dirty="0"/>
              <a:t>Defined by a long history of caselaw precedent</a:t>
            </a:r>
          </a:p>
          <a:p>
            <a:pPr lvl="1"/>
            <a:endParaRPr lang="en-US" dirty="0"/>
          </a:p>
          <a:p>
            <a:pPr lvl="1"/>
            <a:r>
              <a:rPr lang="en-US" dirty="0"/>
              <a:t>Assessed on a case by case and sometimes segment by segment basis for individual waterbodies </a:t>
            </a:r>
          </a:p>
          <a:p>
            <a:pPr marL="457200" lvl="1" indent="0">
              <a:buNone/>
            </a:pPr>
            <a:endParaRPr lang="en-US" dirty="0"/>
          </a:p>
          <a:p>
            <a:pPr lvl="1"/>
            <a:r>
              <a:rPr lang="en-US" dirty="0"/>
              <a:t>Navigability is not the same as boating in general</a:t>
            </a:r>
            <a:endParaRPr lang="en-US" b="1" dirty="0"/>
          </a:p>
        </p:txBody>
      </p:sp>
    </p:spTree>
    <p:extLst>
      <p:ext uri="{BB962C8B-B14F-4D97-AF65-F5344CB8AC3E}">
        <p14:creationId xmlns:p14="http://schemas.microsoft.com/office/powerpoint/2010/main" val="2164102565"/>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B3341-954A-3E5B-5B03-367BE5D567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87F0A2-195C-2F30-6189-A98CE07F778D}"/>
              </a:ext>
            </a:extLst>
          </p:cNvPr>
          <p:cNvSpPr>
            <a:spLocks noGrp="1"/>
          </p:cNvSpPr>
          <p:nvPr>
            <p:ph type="ctrTitle" sz="quarter"/>
          </p:nvPr>
        </p:nvSpPr>
        <p:spPr>
          <a:xfrm>
            <a:off x="1320800" y="652508"/>
            <a:ext cx="9550400" cy="1069968"/>
          </a:xfrm>
        </p:spPr>
        <p:txBody>
          <a:bodyPr/>
          <a:lstStyle/>
          <a:p>
            <a:pPr algn="ctr"/>
            <a:r>
              <a:rPr lang="en-US" dirty="0"/>
              <a:t>Navigability and Subsistence</a:t>
            </a:r>
          </a:p>
        </p:txBody>
      </p:sp>
      <p:sp>
        <p:nvSpPr>
          <p:cNvPr id="3" name="Subtitle 2">
            <a:extLst>
              <a:ext uri="{FF2B5EF4-FFF2-40B4-BE49-F238E27FC236}">
                <a16:creationId xmlns:a16="http://schemas.microsoft.com/office/drawing/2014/main" id="{FD6FE6AC-45A7-DB67-66D9-C207A4AC8251}"/>
              </a:ext>
            </a:extLst>
          </p:cNvPr>
          <p:cNvSpPr>
            <a:spLocks noGrp="1"/>
          </p:cNvSpPr>
          <p:nvPr>
            <p:ph type="subTitle" sz="quarter" idx="1"/>
          </p:nvPr>
        </p:nvSpPr>
        <p:spPr>
          <a:xfrm>
            <a:off x="863600" y="1894114"/>
            <a:ext cx="10464800" cy="4311378"/>
          </a:xfrm>
        </p:spPr>
        <p:txBody>
          <a:bodyPr/>
          <a:lstStyle/>
          <a:p>
            <a:r>
              <a:rPr lang="en-US" dirty="0"/>
              <a:t>Federal subsistence regulations still apply of navigable waters within and adjacent to ANILCA designated conservation system units.</a:t>
            </a:r>
          </a:p>
          <a:p>
            <a:endParaRPr lang="en-US" dirty="0"/>
          </a:p>
          <a:p>
            <a:r>
              <a:rPr lang="en-US" dirty="0"/>
              <a:t>While the </a:t>
            </a:r>
            <a:r>
              <a:rPr lang="en-US" i="1" dirty="0"/>
              <a:t>Sturgeon</a:t>
            </a:r>
            <a:r>
              <a:rPr lang="en-US" dirty="0"/>
              <a:t> decision denied NPS’s ordinary regulatory authority over navigable waters within ANILCA CSU’s, in footnote 2 the Court refused to address subsistence regulations as they were not specifically at issue in the case.</a:t>
            </a:r>
          </a:p>
        </p:txBody>
      </p:sp>
    </p:spTree>
    <p:extLst>
      <p:ext uri="{BB962C8B-B14F-4D97-AF65-F5344CB8AC3E}">
        <p14:creationId xmlns:p14="http://schemas.microsoft.com/office/powerpoint/2010/main" val="2372456235"/>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8A1A75-6FB0-2518-6970-0B68DD5284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9054A0-0E75-F448-C427-748EDAE45016}"/>
              </a:ext>
            </a:extLst>
          </p:cNvPr>
          <p:cNvSpPr>
            <a:spLocks noGrp="1"/>
          </p:cNvSpPr>
          <p:nvPr>
            <p:ph type="ctrTitle" sz="quarter"/>
          </p:nvPr>
        </p:nvSpPr>
        <p:spPr>
          <a:xfrm>
            <a:off x="1320800" y="652508"/>
            <a:ext cx="9550400" cy="1069968"/>
          </a:xfrm>
        </p:spPr>
        <p:txBody>
          <a:bodyPr/>
          <a:lstStyle/>
          <a:p>
            <a:pPr algn="ctr"/>
            <a:r>
              <a:rPr lang="en-US" dirty="0"/>
              <a:t>Navigability and Subsistence</a:t>
            </a:r>
          </a:p>
        </p:txBody>
      </p:sp>
      <p:sp>
        <p:nvSpPr>
          <p:cNvPr id="3" name="Subtitle 2">
            <a:extLst>
              <a:ext uri="{FF2B5EF4-FFF2-40B4-BE49-F238E27FC236}">
                <a16:creationId xmlns:a16="http://schemas.microsoft.com/office/drawing/2014/main" id="{C30E2211-C51F-9CD7-2187-200B49A7B3E4}"/>
              </a:ext>
            </a:extLst>
          </p:cNvPr>
          <p:cNvSpPr>
            <a:spLocks noGrp="1"/>
          </p:cNvSpPr>
          <p:nvPr>
            <p:ph type="subTitle" sz="quarter" idx="1"/>
          </p:nvPr>
        </p:nvSpPr>
        <p:spPr>
          <a:xfrm>
            <a:off x="863600" y="1894114"/>
            <a:ext cx="10464800" cy="4311378"/>
          </a:xfrm>
        </p:spPr>
        <p:txBody>
          <a:bodyPr/>
          <a:lstStyle/>
          <a:p>
            <a:r>
              <a:rPr lang="en-US" i="1" dirty="0"/>
              <a:t>Sturgeon</a:t>
            </a:r>
            <a:r>
              <a:rPr lang="en-US" dirty="0"/>
              <a:t> had left the Katie John precedent of federal subsistence fishing regulation applying to navigable waters open to challenge.</a:t>
            </a:r>
          </a:p>
          <a:p>
            <a:endParaRPr lang="en-US" i="1" dirty="0"/>
          </a:p>
          <a:p>
            <a:r>
              <a:rPr lang="en-US" dirty="0"/>
              <a:t>However, the Supreme Court recently refused to hear a challenge to this precedent, leaving the Katie John rulings standing as law.</a:t>
            </a:r>
          </a:p>
        </p:txBody>
      </p:sp>
    </p:spTree>
    <p:extLst>
      <p:ext uri="{BB962C8B-B14F-4D97-AF65-F5344CB8AC3E}">
        <p14:creationId xmlns:p14="http://schemas.microsoft.com/office/powerpoint/2010/main" val="1336583251"/>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35B3A-DAF5-6BED-C93E-22C10C63C2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EAC748-4A35-64F3-2219-04DD1E344A0F}"/>
              </a:ext>
            </a:extLst>
          </p:cNvPr>
          <p:cNvSpPr>
            <a:spLocks noGrp="1"/>
          </p:cNvSpPr>
          <p:nvPr>
            <p:ph type="ctrTitle" sz="quarter"/>
          </p:nvPr>
        </p:nvSpPr>
        <p:spPr>
          <a:xfrm>
            <a:off x="812800" y="824146"/>
            <a:ext cx="9550400" cy="1069968"/>
          </a:xfrm>
        </p:spPr>
        <p:txBody>
          <a:bodyPr/>
          <a:lstStyle/>
          <a:p>
            <a:pPr algn="ctr"/>
            <a:r>
              <a:rPr lang="en-US" dirty="0"/>
              <a:t>Questions?</a:t>
            </a:r>
          </a:p>
        </p:txBody>
      </p:sp>
      <p:sp>
        <p:nvSpPr>
          <p:cNvPr id="3" name="Subtitle 2">
            <a:extLst>
              <a:ext uri="{FF2B5EF4-FFF2-40B4-BE49-F238E27FC236}">
                <a16:creationId xmlns:a16="http://schemas.microsoft.com/office/drawing/2014/main" id="{78CCC181-C487-5AE8-EBAE-AFEDBD836E07}"/>
              </a:ext>
            </a:extLst>
          </p:cNvPr>
          <p:cNvSpPr>
            <a:spLocks noGrp="1"/>
          </p:cNvSpPr>
          <p:nvPr>
            <p:ph type="subTitle" sz="quarter" idx="1"/>
          </p:nvPr>
        </p:nvSpPr>
        <p:spPr>
          <a:xfrm>
            <a:off x="863600" y="1894114"/>
            <a:ext cx="10464800" cy="4311378"/>
          </a:xfrm>
        </p:spPr>
        <p:txBody>
          <a:bodyPr/>
          <a:lstStyle/>
          <a:p>
            <a:pPr algn="ctr"/>
            <a:endParaRPr lang="en-US" b="1" dirty="0"/>
          </a:p>
        </p:txBody>
      </p:sp>
    </p:spTree>
    <p:extLst>
      <p:ext uri="{BB962C8B-B14F-4D97-AF65-F5344CB8AC3E}">
        <p14:creationId xmlns:p14="http://schemas.microsoft.com/office/powerpoint/2010/main" val="2955871806"/>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E7C61-AE9C-75BD-47FD-FE06039026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4FFF2A-FE65-7B1A-E3E9-C9E24FD96811}"/>
              </a:ext>
            </a:extLst>
          </p:cNvPr>
          <p:cNvSpPr>
            <a:spLocks noGrp="1"/>
          </p:cNvSpPr>
          <p:nvPr>
            <p:ph type="ctrTitle" sz="quarter"/>
          </p:nvPr>
        </p:nvSpPr>
        <p:spPr>
          <a:xfrm>
            <a:off x="812800" y="824146"/>
            <a:ext cx="9550400" cy="1069968"/>
          </a:xfrm>
        </p:spPr>
        <p:txBody>
          <a:bodyPr/>
          <a:lstStyle/>
          <a:p>
            <a:pPr algn="ctr"/>
            <a:r>
              <a:rPr lang="en-US" dirty="0"/>
              <a:t>Overview</a:t>
            </a:r>
          </a:p>
        </p:txBody>
      </p:sp>
      <p:sp>
        <p:nvSpPr>
          <p:cNvPr id="3" name="Subtitle 2">
            <a:extLst>
              <a:ext uri="{FF2B5EF4-FFF2-40B4-BE49-F238E27FC236}">
                <a16:creationId xmlns:a16="http://schemas.microsoft.com/office/drawing/2014/main" id="{D679121C-BD48-1AA8-F1E2-8F8FBB83D98C}"/>
              </a:ext>
            </a:extLst>
          </p:cNvPr>
          <p:cNvSpPr>
            <a:spLocks noGrp="1"/>
          </p:cNvSpPr>
          <p:nvPr>
            <p:ph type="subTitle" sz="quarter" idx="1"/>
          </p:nvPr>
        </p:nvSpPr>
        <p:spPr>
          <a:xfrm>
            <a:off x="863600" y="1894114"/>
            <a:ext cx="10464800" cy="4311378"/>
          </a:xfrm>
        </p:spPr>
        <p:txBody>
          <a:bodyPr/>
          <a:lstStyle/>
          <a:p>
            <a:r>
              <a:rPr lang="en-US" dirty="0"/>
              <a:t>Navigable waters include all those that are tidally influenced (coastal waters) as well as those inlands waters that are “navigable in fact”</a:t>
            </a:r>
          </a:p>
          <a:p>
            <a:endParaRPr lang="en-US" dirty="0"/>
          </a:p>
          <a:p>
            <a:pPr lvl="1"/>
            <a:r>
              <a:rPr lang="en-US" dirty="0"/>
              <a:t>Definition of “navigable in fact” comes from a long history of caselaw precedent, and changes as new precedents are set.</a:t>
            </a:r>
          </a:p>
          <a:p>
            <a:pPr lvl="1"/>
            <a:endParaRPr lang="en-US" b="1" dirty="0"/>
          </a:p>
          <a:p>
            <a:r>
              <a:rPr lang="en-US" dirty="0"/>
              <a:t>A valid, pre-statehood federal withdrawal can defeat state ownership of submerged lands.</a:t>
            </a:r>
          </a:p>
        </p:txBody>
      </p:sp>
    </p:spTree>
    <p:extLst>
      <p:ext uri="{BB962C8B-B14F-4D97-AF65-F5344CB8AC3E}">
        <p14:creationId xmlns:p14="http://schemas.microsoft.com/office/powerpoint/2010/main" val="1766070470"/>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783769-C65C-0190-799B-AC5A890EA9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BB8696-8A2E-4E55-D764-1DABE8C0A030}"/>
              </a:ext>
            </a:extLst>
          </p:cNvPr>
          <p:cNvSpPr>
            <a:spLocks noGrp="1"/>
          </p:cNvSpPr>
          <p:nvPr>
            <p:ph type="ctrTitle" sz="quarter"/>
          </p:nvPr>
        </p:nvSpPr>
        <p:spPr>
          <a:xfrm>
            <a:off x="812800" y="824146"/>
            <a:ext cx="9550400" cy="1069968"/>
          </a:xfrm>
        </p:spPr>
        <p:txBody>
          <a:bodyPr/>
          <a:lstStyle/>
          <a:p>
            <a:pPr algn="ctr"/>
            <a:r>
              <a:rPr lang="en-US" dirty="0"/>
              <a:t>Background</a:t>
            </a:r>
          </a:p>
        </p:txBody>
      </p:sp>
      <p:sp>
        <p:nvSpPr>
          <p:cNvPr id="3" name="Subtitle 2">
            <a:extLst>
              <a:ext uri="{FF2B5EF4-FFF2-40B4-BE49-F238E27FC236}">
                <a16:creationId xmlns:a16="http://schemas.microsoft.com/office/drawing/2014/main" id="{F682C6AB-25C4-85C6-4E02-1A67216792DB}"/>
              </a:ext>
            </a:extLst>
          </p:cNvPr>
          <p:cNvSpPr>
            <a:spLocks noGrp="1"/>
          </p:cNvSpPr>
          <p:nvPr>
            <p:ph type="subTitle" sz="quarter" idx="1"/>
          </p:nvPr>
        </p:nvSpPr>
        <p:spPr>
          <a:xfrm>
            <a:off x="863600" y="1894114"/>
            <a:ext cx="10464800" cy="4311378"/>
          </a:xfrm>
        </p:spPr>
        <p:txBody>
          <a:bodyPr/>
          <a:lstStyle/>
          <a:p>
            <a:r>
              <a:rPr lang="en-US" dirty="0"/>
              <a:t>Upon statehood (January 3, 1959 for Alaska) states automatically receive ownership of the submerged lands beneath navigable waters.</a:t>
            </a:r>
          </a:p>
          <a:p>
            <a:pPr lvl="1"/>
            <a:endParaRPr lang="en-US" dirty="0"/>
          </a:p>
          <a:p>
            <a:r>
              <a:rPr lang="en-US" dirty="0"/>
              <a:t>Equal Footing Doctrine, stemming from Art. IV, sec. 3 cl. 1 of Constitution</a:t>
            </a:r>
          </a:p>
          <a:p>
            <a:pPr lvl="1"/>
            <a:r>
              <a:rPr lang="en-US" dirty="0"/>
              <a:t>Constitutional law principle that new states enter the union with the same rights afforded to the original 13 states. One right is the ownership of the submerged lands of navigable waters.</a:t>
            </a:r>
          </a:p>
          <a:p>
            <a:pPr lvl="1"/>
            <a:endParaRPr lang="en-US" dirty="0"/>
          </a:p>
          <a:p>
            <a:pPr lvl="1"/>
            <a:endParaRPr lang="en-US" dirty="0"/>
          </a:p>
          <a:p>
            <a:pPr algn="ctr"/>
            <a:endParaRPr lang="en-US" b="1" dirty="0"/>
          </a:p>
        </p:txBody>
      </p:sp>
    </p:spTree>
    <p:extLst>
      <p:ext uri="{BB962C8B-B14F-4D97-AF65-F5344CB8AC3E}">
        <p14:creationId xmlns:p14="http://schemas.microsoft.com/office/powerpoint/2010/main" val="1955063909"/>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0F8900-F185-5024-46C4-384CDB2149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E56CE6-9986-6062-1605-E776B933CF62}"/>
              </a:ext>
            </a:extLst>
          </p:cNvPr>
          <p:cNvSpPr>
            <a:spLocks noGrp="1"/>
          </p:cNvSpPr>
          <p:nvPr>
            <p:ph type="ctrTitle" sz="quarter"/>
          </p:nvPr>
        </p:nvSpPr>
        <p:spPr>
          <a:xfrm>
            <a:off x="812800" y="824146"/>
            <a:ext cx="9550400" cy="1069968"/>
          </a:xfrm>
        </p:spPr>
        <p:txBody>
          <a:bodyPr/>
          <a:lstStyle/>
          <a:p>
            <a:pPr algn="ctr"/>
            <a:r>
              <a:rPr lang="en-US" dirty="0"/>
              <a:t>Background</a:t>
            </a:r>
          </a:p>
        </p:txBody>
      </p:sp>
      <p:sp>
        <p:nvSpPr>
          <p:cNvPr id="3" name="Subtitle 2">
            <a:extLst>
              <a:ext uri="{FF2B5EF4-FFF2-40B4-BE49-F238E27FC236}">
                <a16:creationId xmlns:a16="http://schemas.microsoft.com/office/drawing/2014/main" id="{3CC9771E-0FB5-D31D-9E73-69B41B406A56}"/>
              </a:ext>
            </a:extLst>
          </p:cNvPr>
          <p:cNvSpPr>
            <a:spLocks noGrp="1"/>
          </p:cNvSpPr>
          <p:nvPr>
            <p:ph type="subTitle" sz="quarter" idx="1"/>
          </p:nvPr>
        </p:nvSpPr>
        <p:spPr>
          <a:xfrm>
            <a:off x="863600" y="1894114"/>
            <a:ext cx="10464800" cy="4311378"/>
          </a:xfrm>
        </p:spPr>
        <p:txBody>
          <a:bodyPr/>
          <a:lstStyle/>
          <a:p>
            <a:r>
              <a:rPr lang="en-US" dirty="0"/>
              <a:t>Submerged Lands Act, 82 Stat. 1146</a:t>
            </a:r>
          </a:p>
          <a:p>
            <a:pPr lvl="1"/>
            <a:r>
              <a:rPr lang="en-US" dirty="0"/>
              <a:t>A 1953 law that codified state ownership of the submerged lands of navigable inland waters.</a:t>
            </a:r>
          </a:p>
          <a:p>
            <a:pPr lvl="1"/>
            <a:endParaRPr lang="en-US" dirty="0"/>
          </a:p>
          <a:p>
            <a:r>
              <a:rPr lang="en-US" dirty="0"/>
              <a:t>Navigability is defined by federal law and has evolved over time. It continues to change with additional court cases. </a:t>
            </a:r>
          </a:p>
          <a:p>
            <a:endParaRPr lang="en-US" dirty="0"/>
          </a:p>
          <a:p>
            <a:pPr algn="ctr"/>
            <a:endParaRPr lang="en-US" b="1" dirty="0"/>
          </a:p>
        </p:txBody>
      </p:sp>
    </p:spTree>
    <p:extLst>
      <p:ext uri="{BB962C8B-B14F-4D97-AF65-F5344CB8AC3E}">
        <p14:creationId xmlns:p14="http://schemas.microsoft.com/office/powerpoint/2010/main" val="1203738738"/>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53FB6-9F24-4147-BE70-73EBE19483FF}"/>
              </a:ext>
            </a:extLst>
          </p:cNvPr>
          <p:cNvSpPr>
            <a:spLocks noGrp="1"/>
          </p:cNvSpPr>
          <p:nvPr>
            <p:ph type="title"/>
          </p:nvPr>
        </p:nvSpPr>
        <p:spPr/>
        <p:txBody>
          <a:bodyPr/>
          <a:lstStyle/>
          <a:p>
            <a:r>
              <a:rPr lang="en-US"/>
              <a:t>Navigability: The “Classical” Definition</a:t>
            </a:r>
          </a:p>
        </p:txBody>
      </p:sp>
      <p:sp>
        <p:nvSpPr>
          <p:cNvPr id="3" name="Content Placeholder 2">
            <a:extLst>
              <a:ext uri="{FF2B5EF4-FFF2-40B4-BE49-F238E27FC236}">
                <a16:creationId xmlns:a16="http://schemas.microsoft.com/office/drawing/2014/main" id="{3348583A-16D9-4A01-87C9-3F890EAD7475}"/>
              </a:ext>
            </a:extLst>
          </p:cNvPr>
          <p:cNvSpPr>
            <a:spLocks noGrp="1"/>
          </p:cNvSpPr>
          <p:nvPr>
            <p:ph idx="1"/>
          </p:nvPr>
        </p:nvSpPr>
        <p:spPr/>
        <p:txBody>
          <a:bodyPr/>
          <a:lstStyle/>
          <a:p>
            <a:pPr marL="0" indent="0">
              <a:buNone/>
            </a:pPr>
            <a:r>
              <a:rPr lang="en-US" i="1" dirty="0"/>
              <a:t>The Daniel Ball</a:t>
            </a:r>
            <a:r>
              <a:rPr lang="en-US" dirty="0"/>
              <a:t>, </a:t>
            </a:r>
            <a:r>
              <a:rPr lang="en-US" i="1" dirty="0"/>
              <a:t>77 U.S. (10 Wall.) 557 </a:t>
            </a:r>
            <a:r>
              <a:rPr lang="en-US" dirty="0"/>
              <a:t>(1870)</a:t>
            </a:r>
          </a:p>
          <a:p>
            <a:pPr lvl="1"/>
            <a:r>
              <a:rPr lang="en-US" dirty="0"/>
              <a:t>“Those rivers must be regarded as public navigable rivers in law which are navigable in fact. And they are navigable in fact when they are </a:t>
            </a:r>
            <a:r>
              <a:rPr lang="en-US" u="sng" dirty="0"/>
              <a:t>used</a:t>
            </a:r>
            <a:r>
              <a:rPr lang="en-US" dirty="0"/>
              <a:t>, </a:t>
            </a:r>
            <a:r>
              <a:rPr lang="en-US" u="sng" dirty="0"/>
              <a:t>or are susceptible</a:t>
            </a:r>
            <a:r>
              <a:rPr lang="en-US" dirty="0"/>
              <a:t> of being used, in their </a:t>
            </a:r>
            <a:r>
              <a:rPr lang="en-US" u="sng" dirty="0"/>
              <a:t>ordinary condition</a:t>
            </a:r>
            <a:r>
              <a:rPr lang="en-US" dirty="0"/>
              <a:t>, as </a:t>
            </a:r>
            <a:r>
              <a:rPr lang="en-US" u="sng" dirty="0"/>
              <a:t>highways for commerce</a:t>
            </a:r>
            <a:r>
              <a:rPr lang="en-US" dirty="0"/>
              <a:t>, over which </a:t>
            </a:r>
            <a:r>
              <a:rPr lang="en-US" u="sng" dirty="0"/>
              <a:t>trade and travel </a:t>
            </a:r>
            <a:r>
              <a:rPr lang="en-US" dirty="0"/>
              <a:t>are or may be </a:t>
            </a:r>
            <a:r>
              <a:rPr lang="en-US" u="sng" dirty="0"/>
              <a:t>conducted in the customary modes</a:t>
            </a:r>
            <a:r>
              <a:rPr lang="en-US" dirty="0"/>
              <a:t> of trade and travel </a:t>
            </a:r>
            <a:r>
              <a:rPr lang="en-US" u="sng" dirty="0"/>
              <a:t>on water</a:t>
            </a:r>
            <a:r>
              <a:rPr lang="en-US" dirty="0"/>
              <a:t>.”</a:t>
            </a:r>
          </a:p>
          <a:p>
            <a:pPr lvl="1"/>
            <a:endParaRPr lang="en-US" dirty="0"/>
          </a:p>
          <a:p>
            <a:pPr marL="0" indent="0">
              <a:buNone/>
            </a:pPr>
            <a:r>
              <a:rPr lang="en-US" dirty="0"/>
              <a:t>Key Elements:</a:t>
            </a:r>
          </a:p>
          <a:p>
            <a:pPr lvl="1"/>
            <a:r>
              <a:rPr lang="en-US" dirty="0"/>
              <a:t>Used or susceptible to being used</a:t>
            </a:r>
          </a:p>
          <a:p>
            <a:pPr lvl="1"/>
            <a:r>
              <a:rPr lang="en-US" dirty="0"/>
              <a:t>In “ordinary condition”</a:t>
            </a:r>
          </a:p>
          <a:p>
            <a:pPr lvl="1"/>
            <a:r>
              <a:rPr lang="en-US" dirty="0"/>
              <a:t>Commerce</a:t>
            </a:r>
          </a:p>
          <a:p>
            <a:pPr lvl="1"/>
            <a:r>
              <a:rPr lang="en-US" dirty="0"/>
              <a:t>On water- therefore not frozen</a:t>
            </a:r>
          </a:p>
        </p:txBody>
      </p:sp>
      <p:sp>
        <p:nvSpPr>
          <p:cNvPr id="4" name="Footer Placeholder 3">
            <a:extLst>
              <a:ext uri="{FF2B5EF4-FFF2-40B4-BE49-F238E27FC236}">
                <a16:creationId xmlns:a16="http://schemas.microsoft.com/office/drawing/2014/main" id="{F7919420-C194-4E55-8B2E-094C28A70804}"/>
              </a:ext>
            </a:extLst>
          </p:cNvPr>
          <p:cNvSpPr>
            <a:spLocks noGrp="1"/>
          </p:cNvSpPr>
          <p:nvPr>
            <p:ph type="ftr" sz="quarter" idx="11"/>
          </p:nvPr>
        </p:nvSpPr>
        <p:spPr/>
        <p:txBody>
          <a:bodyPr/>
          <a:lstStyle/>
          <a:p>
            <a:pPr fontAlgn="base">
              <a:spcBef>
                <a:spcPct val="0"/>
              </a:spcBef>
              <a:spcAft>
                <a:spcPct val="0"/>
              </a:spcAft>
            </a:pPr>
            <a:r>
              <a:rPr lang="en-US">
                <a:solidFill>
                  <a:srgbClr val="FFFFFF"/>
                </a:solidFill>
                <a:latin typeface="Frutiger LT Std 55 Roman"/>
              </a:rPr>
              <a:t>E X P E R I E N C E    Y O U R    A M E R I C A</a:t>
            </a:r>
          </a:p>
        </p:txBody>
      </p:sp>
    </p:spTree>
    <p:extLst>
      <p:ext uri="{BB962C8B-B14F-4D97-AF65-F5344CB8AC3E}">
        <p14:creationId xmlns:p14="http://schemas.microsoft.com/office/powerpoint/2010/main" val="48077432"/>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C94D6-B293-11EF-4291-85CD6F8ECD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65D2D7-9E84-32DF-8E8C-4E667ED1F5BE}"/>
              </a:ext>
            </a:extLst>
          </p:cNvPr>
          <p:cNvSpPr>
            <a:spLocks noGrp="1"/>
          </p:cNvSpPr>
          <p:nvPr>
            <p:ph type="ctrTitle" sz="quarter"/>
          </p:nvPr>
        </p:nvSpPr>
        <p:spPr>
          <a:xfrm>
            <a:off x="1320800" y="249736"/>
            <a:ext cx="9550400" cy="1069968"/>
          </a:xfrm>
        </p:spPr>
        <p:txBody>
          <a:bodyPr/>
          <a:lstStyle/>
          <a:p>
            <a:pPr algn="ctr"/>
            <a:r>
              <a:rPr lang="en-US" dirty="0"/>
              <a:t>Further Precedents</a:t>
            </a:r>
          </a:p>
        </p:txBody>
      </p:sp>
      <p:sp>
        <p:nvSpPr>
          <p:cNvPr id="3" name="Subtitle 2">
            <a:extLst>
              <a:ext uri="{FF2B5EF4-FFF2-40B4-BE49-F238E27FC236}">
                <a16:creationId xmlns:a16="http://schemas.microsoft.com/office/drawing/2014/main" id="{CB384C02-8067-AAFA-0016-7CD2BC56EC01}"/>
              </a:ext>
            </a:extLst>
          </p:cNvPr>
          <p:cNvSpPr>
            <a:spLocks noGrp="1"/>
          </p:cNvSpPr>
          <p:nvPr>
            <p:ph type="subTitle" sz="quarter" idx="1"/>
          </p:nvPr>
        </p:nvSpPr>
        <p:spPr>
          <a:xfrm>
            <a:off x="863600" y="1178190"/>
            <a:ext cx="10464800" cy="4311378"/>
          </a:xfrm>
        </p:spPr>
        <p:txBody>
          <a:bodyPr/>
          <a:lstStyle/>
          <a:p>
            <a:r>
              <a:rPr lang="en-US" i="1" dirty="0"/>
              <a:t>The Daniel Ball</a:t>
            </a:r>
            <a:r>
              <a:rPr lang="en-US" dirty="0"/>
              <a:t> definition was modified over time by later court cases.</a:t>
            </a:r>
          </a:p>
          <a:p>
            <a:endParaRPr lang="en-US" dirty="0"/>
          </a:p>
          <a:p>
            <a:r>
              <a:rPr lang="en-US" dirty="0"/>
              <a:t>These cases addressed things such as:</a:t>
            </a:r>
          </a:p>
          <a:p>
            <a:pPr lvl="1"/>
            <a:r>
              <a:rPr lang="en-US" dirty="0"/>
              <a:t>Portages not necessarily defeating navigability</a:t>
            </a:r>
          </a:p>
          <a:p>
            <a:pPr lvl="1"/>
            <a:r>
              <a:rPr lang="en-US" dirty="0"/>
              <a:t>Floatplane landings along not being proof of navigability</a:t>
            </a:r>
          </a:p>
          <a:p>
            <a:pPr lvl="1"/>
            <a:r>
              <a:rPr lang="en-US" dirty="0"/>
              <a:t>Guided recreational float trips can demonstrate susceptibility</a:t>
            </a:r>
          </a:p>
          <a:p>
            <a:pPr lvl="1"/>
            <a:r>
              <a:rPr lang="en-US" dirty="0"/>
              <a:t>Affirming the practice of segmenting waterbodies when making determinations</a:t>
            </a:r>
          </a:p>
          <a:p>
            <a:pPr lvl="1"/>
            <a:r>
              <a:rPr lang="en-US" dirty="0"/>
              <a:t>Providing clarification on what sorts of watercrafts were customary at the time of statehood</a:t>
            </a:r>
          </a:p>
          <a:p>
            <a:r>
              <a:rPr lang="en-US" dirty="0"/>
              <a:t>	</a:t>
            </a:r>
          </a:p>
          <a:p>
            <a:endParaRPr lang="en-US" dirty="0"/>
          </a:p>
          <a:p>
            <a:endParaRPr lang="en-US" dirty="0"/>
          </a:p>
          <a:p>
            <a:endParaRPr lang="en-US" b="1" dirty="0"/>
          </a:p>
        </p:txBody>
      </p:sp>
      <p:pic>
        <p:nvPicPr>
          <p:cNvPr id="4" name="Picture 3">
            <a:extLst>
              <a:ext uri="{FF2B5EF4-FFF2-40B4-BE49-F238E27FC236}">
                <a16:creationId xmlns:a16="http://schemas.microsoft.com/office/drawing/2014/main" id="{B301FC6C-F39E-6A6F-38F0-BEA0A44C111C}"/>
              </a:ext>
            </a:extLst>
          </p:cNvPr>
          <p:cNvPicPr>
            <a:picLocks noChangeAspect="1"/>
          </p:cNvPicPr>
          <p:nvPr/>
        </p:nvPicPr>
        <p:blipFill>
          <a:blip r:embed="rId3"/>
          <a:stretch>
            <a:fillRect/>
          </a:stretch>
        </p:blipFill>
        <p:spPr>
          <a:xfrm>
            <a:off x="9574118" y="5279571"/>
            <a:ext cx="2617882" cy="1578429"/>
          </a:xfrm>
          <a:prstGeom prst="rect">
            <a:avLst/>
          </a:prstGeom>
        </p:spPr>
      </p:pic>
      <p:pic>
        <p:nvPicPr>
          <p:cNvPr id="5" name="Picture 4">
            <a:extLst>
              <a:ext uri="{FF2B5EF4-FFF2-40B4-BE49-F238E27FC236}">
                <a16:creationId xmlns:a16="http://schemas.microsoft.com/office/drawing/2014/main" id="{23D2E833-9684-D3C4-5333-D2B049217347}"/>
              </a:ext>
            </a:extLst>
          </p:cNvPr>
          <p:cNvPicPr>
            <a:picLocks noChangeAspect="1"/>
          </p:cNvPicPr>
          <p:nvPr/>
        </p:nvPicPr>
        <p:blipFill>
          <a:blip r:embed="rId4"/>
          <a:stretch>
            <a:fillRect/>
          </a:stretch>
        </p:blipFill>
        <p:spPr>
          <a:xfrm>
            <a:off x="7913914" y="5279126"/>
            <a:ext cx="1755788" cy="1578874"/>
          </a:xfrm>
          <a:prstGeom prst="rect">
            <a:avLst/>
          </a:prstGeom>
        </p:spPr>
      </p:pic>
      <p:pic>
        <p:nvPicPr>
          <p:cNvPr id="6" name="Picture 5">
            <a:extLst>
              <a:ext uri="{FF2B5EF4-FFF2-40B4-BE49-F238E27FC236}">
                <a16:creationId xmlns:a16="http://schemas.microsoft.com/office/drawing/2014/main" id="{6A2DD7C2-4A75-33F2-4DC1-3D66D2AF5972}"/>
              </a:ext>
            </a:extLst>
          </p:cNvPr>
          <p:cNvPicPr>
            <a:picLocks noChangeAspect="1"/>
          </p:cNvPicPr>
          <p:nvPr/>
        </p:nvPicPr>
        <p:blipFill>
          <a:blip r:embed="rId5"/>
          <a:stretch>
            <a:fillRect/>
          </a:stretch>
        </p:blipFill>
        <p:spPr>
          <a:xfrm>
            <a:off x="6291943" y="5059707"/>
            <a:ext cx="1621971" cy="1811974"/>
          </a:xfrm>
          <a:prstGeom prst="rect">
            <a:avLst/>
          </a:prstGeom>
        </p:spPr>
      </p:pic>
      <p:pic>
        <p:nvPicPr>
          <p:cNvPr id="7" name="Picture 6">
            <a:extLst>
              <a:ext uri="{FF2B5EF4-FFF2-40B4-BE49-F238E27FC236}">
                <a16:creationId xmlns:a16="http://schemas.microsoft.com/office/drawing/2014/main" id="{E33588C5-EC4A-6192-E914-52F02E5FD724}"/>
              </a:ext>
            </a:extLst>
          </p:cNvPr>
          <p:cNvPicPr>
            <a:picLocks noChangeAspect="1"/>
          </p:cNvPicPr>
          <p:nvPr/>
        </p:nvPicPr>
        <p:blipFill>
          <a:blip r:embed="rId6"/>
          <a:stretch>
            <a:fillRect/>
          </a:stretch>
        </p:blipFill>
        <p:spPr>
          <a:xfrm>
            <a:off x="2964338" y="5115228"/>
            <a:ext cx="3334801" cy="1700931"/>
          </a:xfrm>
          <a:prstGeom prst="rect">
            <a:avLst/>
          </a:prstGeom>
        </p:spPr>
      </p:pic>
    </p:spTree>
    <p:extLst>
      <p:ext uri="{BB962C8B-B14F-4D97-AF65-F5344CB8AC3E}">
        <p14:creationId xmlns:p14="http://schemas.microsoft.com/office/powerpoint/2010/main" val="4100373792"/>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8E595-BF64-4401-9FFD-A46E75D8B87D}"/>
              </a:ext>
            </a:extLst>
          </p:cNvPr>
          <p:cNvSpPr>
            <a:spLocks noGrp="1"/>
          </p:cNvSpPr>
          <p:nvPr>
            <p:ph type="title"/>
          </p:nvPr>
        </p:nvSpPr>
        <p:spPr/>
        <p:txBody>
          <a:bodyPr/>
          <a:lstStyle/>
          <a:p>
            <a:pPr algn="ctr"/>
            <a:r>
              <a:rPr lang="en-US" dirty="0"/>
              <a:t>The Submerged Lands Act</a:t>
            </a:r>
          </a:p>
        </p:txBody>
      </p:sp>
      <p:sp>
        <p:nvSpPr>
          <p:cNvPr id="3" name="Content Placeholder 2">
            <a:extLst>
              <a:ext uri="{FF2B5EF4-FFF2-40B4-BE49-F238E27FC236}">
                <a16:creationId xmlns:a16="http://schemas.microsoft.com/office/drawing/2014/main" id="{93B5514E-51D2-43A6-9ED1-23BDAC30A2DF}"/>
              </a:ext>
            </a:extLst>
          </p:cNvPr>
          <p:cNvSpPr>
            <a:spLocks noGrp="1"/>
          </p:cNvSpPr>
          <p:nvPr>
            <p:ph idx="1"/>
          </p:nvPr>
        </p:nvSpPr>
        <p:spPr>
          <a:xfrm>
            <a:off x="2133600" y="1498604"/>
            <a:ext cx="7848600" cy="4572000"/>
          </a:xfrm>
        </p:spPr>
        <p:txBody>
          <a:bodyPr/>
          <a:lstStyle/>
          <a:p>
            <a:r>
              <a:rPr lang="en-US" dirty="0"/>
              <a:t>Submerged Lands Act, 43 USC Chapter 29 SS 1301-1315</a:t>
            </a:r>
          </a:p>
          <a:p>
            <a:pPr lvl="1"/>
            <a:r>
              <a:rPr lang="en-US" dirty="0"/>
              <a:t>“all lands within the boundaries of each of the respective States which are covered by nontidal waters that were navigable under the laws of the United States </a:t>
            </a:r>
            <a:r>
              <a:rPr lang="en-US" u="sng" dirty="0"/>
              <a:t>at the time such State became a member of the Union</a:t>
            </a:r>
            <a:r>
              <a:rPr lang="en-US" dirty="0"/>
              <a:t>, or acquired sovereignty over such lands and water thereafter, </a:t>
            </a:r>
            <a:r>
              <a:rPr lang="en-US" u="sng" dirty="0"/>
              <a:t>up to the ordinary high water mark</a:t>
            </a:r>
            <a:r>
              <a:rPr lang="en-US" dirty="0"/>
              <a:t> as heretofore or hereafter </a:t>
            </a:r>
            <a:r>
              <a:rPr lang="en-US" u="sng" dirty="0"/>
              <a:t>modified by accretion, erosion, and reliction</a:t>
            </a:r>
            <a:r>
              <a:rPr lang="en-US" dirty="0"/>
              <a:t>”</a:t>
            </a:r>
          </a:p>
        </p:txBody>
      </p:sp>
      <p:sp>
        <p:nvSpPr>
          <p:cNvPr id="4" name="Footer Placeholder 3">
            <a:extLst>
              <a:ext uri="{FF2B5EF4-FFF2-40B4-BE49-F238E27FC236}">
                <a16:creationId xmlns:a16="http://schemas.microsoft.com/office/drawing/2014/main" id="{08AE9280-AC64-46EB-8C05-4FFC7B1B13AD}"/>
              </a:ext>
            </a:extLst>
          </p:cNvPr>
          <p:cNvSpPr>
            <a:spLocks noGrp="1"/>
          </p:cNvSpPr>
          <p:nvPr>
            <p:ph type="ftr" sz="quarter" idx="11"/>
          </p:nvPr>
        </p:nvSpPr>
        <p:spPr/>
        <p:txBody>
          <a:bodyPr/>
          <a:lstStyle/>
          <a:p>
            <a:pPr fontAlgn="base">
              <a:spcBef>
                <a:spcPct val="0"/>
              </a:spcBef>
              <a:spcAft>
                <a:spcPct val="0"/>
              </a:spcAft>
            </a:pPr>
            <a:r>
              <a:rPr lang="en-US">
                <a:solidFill>
                  <a:srgbClr val="FFFFFF"/>
                </a:solidFill>
                <a:latin typeface="Frutiger LT Std 55 Roman"/>
              </a:rPr>
              <a:t>E X P E R I E N C E    Y O U R    A M E R I C A</a:t>
            </a:r>
          </a:p>
        </p:txBody>
      </p:sp>
      <p:pic>
        <p:nvPicPr>
          <p:cNvPr id="5" name="Picture 4">
            <a:extLst>
              <a:ext uri="{FF2B5EF4-FFF2-40B4-BE49-F238E27FC236}">
                <a16:creationId xmlns:a16="http://schemas.microsoft.com/office/drawing/2014/main" id="{F20DD7FB-3C12-4BD4-9B90-9D363C0BF668}"/>
              </a:ext>
            </a:extLst>
          </p:cNvPr>
          <p:cNvPicPr>
            <a:picLocks noChangeAspect="1"/>
          </p:cNvPicPr>
          <p:nvPr/>
        </p:nvPicPr>
        <p:blipFill>
          <a:blip r:embed="rId3"/>
          <a:stretch>
            <a:fillRect/>
          </a:stretch>
        </p:blipFill>
        <p:spPr>
          <a:xfrm>
            <a:off x="1524000" y="4742506"/>
            <a:ext cx="3950550" cy="2115495"/>
          </a:xfrm>
          <a:prstGeom prst="rect">
            <a:avLst/>
          </a:prstGeom>
        </p:spPr>
      </p:pic>
      <p:sp>
        <p:nvSpPr>
          <p:cNvPr id="6" name="Content Placeholder 2">
            <a:extLst>
              <a:ext uri="{FF2B5EF4-FFF2-40B4-BE49-F238E27FC236}">
                <a16:creationId xmlns:a16="http://schemas.microsoft.com/office/drawing/2014/main" id="{33D4249B-3826-4C05-815D-CA0CBB7C4CF1}"/>
              </a:ext>
            </a:extLst>
          </p:cNvPr>
          <p:cNvSpPr txBox="1">
            <a:spLocks/>
          </p:cNvSpPr>
          <p:nvPr/>
        </p:nvSpPr>
        <p:spPr bwMode="auto">
          <a:xfrm>
            <a:off x="6057900" y="4761548"/>
            <a:ext cx="3280216" cy="138582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SzPct val="70000"/>
              <a:buFont typeface="Wingdings" pitchFamily="2" charset="2"/>
              <a:buChar char="n"/>
              <a:defRPr sz="22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tx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accent2"/>
              </a:buClr>
              <a:buSzPct val="70000"/>
              <a:buFont typeface="Wingdings" pitchFamily="2" charset="2"/>
              <a:buChar char="n"/>
              <a:defRPr>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SzPct val="70000"/>
              <a:buFont typeface="Wingdings" pitchFamily="2" charset="2"/>
              <a:buChar char="n"/>
              <a:defRPr sz="16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16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16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16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1600">
                <a:solidFill>
                  <a:schemeClr val="tx1"/>
                </a:solidFill>
                <a:effectLst>
                  <a:outerShdw blurRad="38100" dist="38100" dir="2700000" algn="tl">
                    <a:srgbClr val="000000"/>
                  </a:outerShdw>
                </a:effectLst>
                <a:latin typeface="+mn-lt"/>
              </a:defRPr>
            </a:lvl9pPr>
          </a:lstStyle>
          <a:p>
            <a:pPr>
              <a:buClr>
                <a:srgbClr val="784700"/>
              </a:buClr>
            </a:pPr>
            <a:r>
              <a:rPr lang="en-US" sz="2000" kern="0" dirty="0">
                <a:solidFill>
                  <a:srgbClr val="FFFFFF"/>
                </a:solidFill>
                <a:latin typeface="Frutiger LT Std 55 Roman"/>
              </a:rPr>
              <a:t>Conditions at time of Statehood</a:t>
            </a:r>
          </a:p>
          <a:p>
            <a:pPr>
              <a:buClr>
                <a:srgbClr val="784700"/>
              </a:buClr>
            </a:pPr>
            <a:r>
              <a:rPr lang="en-US" sz="2000" kern="0" dirty="0">
                <a:solidFill>
                  <a:srgbClr val="FFFFFF"/>
                </a:solidFill>
                <a:latin typeface="Frutiger LT Std 55 Roman"/>
              </a:rPr>
              <a:t>Ordinary high-water mark as boundary</a:t>
            </a:r>
          </a:p>
        </p:txBody>
      </p:sp>
    </p:spTree>
    <p:extLst>
      <p:ext uri="{BB962C8B-B14F-4D97-AF65-F5344CB8AC3E}">
        <p14:creationId xmlns:p14="http://schemas.microsoft.com/office/powerpoint/2010/main" val="364970165"/>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94466-5DFD-32B0-CC78-5651DACD256F}"/>
              </a:ext>
            </a:extLst>
          </p:cNvPr>
          <p:cNvSpPr>
            <a:spLocks noGrp="1"/>
          </p:cNvSpPr>
          <p:nvPr>
            <p:ph type="title"/>
          </p:nvPr>
        </p:nvSpPr>
        <p:spPr/>
        <p:txBody>
          <a:bodyPr/>
          <a:lstStyle/>
          <a:p>
            <a:pPr algn="ctr"/>
            <a:r>
              <a:rPr lang="en-US" dirty="0"/>
              <a:t>Navigability Defined</a:t>
            </a:r>
          </a:p>
        </p:txBody>
      </p:sp>
      <p:sp>
        <p:nvSpPr>
          <p:cNvPr id="3" name="Content Placeholder 2">
            <a:extLst>
              <a:ext uri="{FF2B5EF4-FFF2-40B4-BE49-F238E27FC236}">
                <a16:creationId xmlns:a16="http://schemas.microsoft.com/office/drawing/2014/main" id="{3188E8D6-88C5-01DD-986A-76A4B3609601}"/>
              </a:ext>
            </a:extLst>
          </p:cNvPr>
          <p:cNvSpPr>
            <a:spLocks noGrp="1"/>
          </p:cNvSpPr>
          <p:nvPr>
            <p:ph idx="1"/>
          </p:nvPr>
        </p:nvSpPr>
        <p:spPr/>
        <p:txBody>
          <a:bodyPr/>
          <a:lstStyle/>
          <a:p>
            <a:r>
              <a:rPr lang="en-US" dirty="0"/>
              <a:t>A waterbody is navigable if it is used or is susceptible of being used as a highway for trade, travel, and commerce in the waterway’s natural and ordinary condition (at the time of statehood) in crafts customary at statehood (or crafts meaningfully similar to those customary at statehood).</a:t>
            </a:r>
          </a:p>
        </p:txBody>
      </p:sp>
    </p:spTree>
    <p:extLst>
      <p:ext uri="{BB962C8B-B14F-4D97-AF65-F5344CB8AC3E}">
        <p14:creationId xmlns:p14="http://schemas.microsoft.com/office/powerpoint/2010/main" val="3177283408"/>
      </p:ext>
    </p:extLst>
  </p:cSld>
  <p:clrMapOvr>
    <a:masterClrMapping/>
  </p:clrMapOvr>
  <p:transition spd="med">
    <p:fade/>
  </p:transition>
</p:sld>
</file>

<file path=ppt/theme/theme1.xml><?xml version="1.0" encoding="utf-8"?>
<a:theme xmlns:a="http://schemas.openxmlformats.org/drawingml/2006/main" name="NPSTheme">
  <a:themeElements>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fontScheme name="Stream">
      <a:majorFont>
        <a:latin typeface="NPSRawlinsonOT"/>
        <a:ea typeface=""/>
        <a:cs typeface=""/>
      </a:majorFont>
      <a:minorFont>
        <a:latin typeface="Frutiger LT Std 55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PSTheme" id="{7FB0AF2E-B3B1-403E-9E7F-82EE15116791}" vid="{8FDBCC37-2178-4CF0-A287-86F7958B1102}"/>
    </a:ext>
  </a:extLst>
</a:theme>
</file>

<file path=ppt/theme/theme2.xml><?xml version="1.0" encoding="utf-8"?>
<a:theme xmlns:a="http://schemas.openxmlformats.org/drawingml/2006/main" name="Stream">
  <a:themeElements>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fontScheme name="Stream">
      <a:majorFont>
        <a:latin typeface="NPSRawlinsonOT"/>
        <a:ea typeface=""/>
        <a:cs typeface=""/>
      </a:majorFont>
      <a:minorFont>
        <a:latin typeface="Frutiger LT Std 55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0693b5ba-4b18-4d7b-9341-f32f400a5494}" enabled="0" method="" siteId="{0693b5ba-4b18-4d7b-9341-f32f400a5494}" removed="1"/>
</clbl:labelList>
</file>

<file path=docProps/app.xml><?xml version="1.0" encoding="utf-8"?>
<Properties xmlns="http://schemas.openxmlformats.org/officeDocument/2006/extended-properties" xmlns:vt="http://schemas.openxmlformats.org/officeDocument/2006/docPropsVTypes">
  <TotalTime>110</TotalTime>
  <Words>1771</Words>
  <Application>Microsoft Office PowerPoint</Application>
  <PresentationFormat>Widescreen</PresentationFormat>
  <Paragraphs>152</Paragraphs>
  <Slides>22</Slides>
  <Notes>13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22</vt:i4>
      </vt:variant>
    </vt:vector>
  </HeadingPairs>
  <TitlesOfParts>
    <vt:vector size="30" baseType="lpstr">
      <vt:lpstr>Aptos</vt:lpstr>
      <vt:lpstr>Arial</vt:lpstr>
      <vt:lpstr>Frutiger LT Std 55 Roman</vt:lpstr>
      <vt:lpstr>Garamond</vt:lpstr>
      <vt:lpstr>NPSRawlinsonOT</vt:lpstr>
      <vt:lpstr>Wingdings</vt:lpstr>
      <vt:lpstr>NPSTheme</vt:lpstr>
      <vt:lpstr>Stream</vt:lpstr>
      <vt:lpstr>Navigability: An Introduction  Subsistence Resource Commission Spring 2026 Meeting</vt:lpstr>
      <vt:lpstr>Overview</vt:lpstr>
      <vt:lpstr>Overview</vt:lpstr>
      <vt:lpstr>Background</vt:lpstr>
      <vt:lpstr>Background</vt:lpstr>
      <vt:lpstr>Navigability: The “Classical” Definition</vt:lpstr>
      <vt:lpstr>Further Precedents</vt:lpstr>
      <vt:lpstr>The Submerged Lands Act</vt:lpstr>
      <vt:lpstr>Navigability Defined</vt:lpstr>
      <vt:lpstr>Who Determines Navigability?</vt:lpstr>
      <vt:lpstr>BLM Navigability Determinations</vt:lpstr>
      <vt:lpstr>Factors in Determining Navigability</vt:lpstr>
      <vt:lpstr>Elements of Historical Evidence</vt:lpstr>
      <vt:lpstr>Elements of Historical Evidence</vt:lpstr>
      <vt:lpstr>Physical Characteristics</vt:lpstr>
      <vt:lpstr>Physical Characteristics</vt:lpstr>
      <vt:lpstr>How is Ownership Resolved?</vt:lpstr>
      <vt:lpstr>Recordable Disclaimer of Interest (RDI)</vt:lpstr>
      <vt:lpstr>Quiet Title Actions</vt:lpstr>
      <vt:lpstr>Navigability and Subsistence</vt:lpstr>
      <vt:lpstr>Navigability and Subsistence</vt:lpstr>
      <vt:lpstr>Questions?</vt:lpstr>
    </vt:vector>
  </TitlesOfParts>
  <Company>Department of the Interior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Demali, Gavin J</dc:creator>
  <cp:lastModifiedBy>Cohen, Amber G</cp:lastModifiedBy>
  <cp:revision>2</cp:revision>
  <dcterms:created xsi:type="dcterms:W3CDTF">2026-02-26T16:17:03Z</dcterms:created>
  <dcterms:modified xsi:type="dcterms:W3CDTF">2026-02-26T18:13:20Z</dcterms:modified>
</cp:coreProperties>
</file>