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8" r:id="rId3"/>
    <p:sldId id="331" r:id="rId4"/>
    <p:sldId id="356" r:id="rId5"/>
    <p:sldId id="357" r:id="rId6"/>
    <p:sldId id="358" r:id="rId7"/>
    <p:sldId id="359" r:id="rId8"/>
    <p:sldId id="352" r:id="rId9"/>
    <p:sldId id="353" r:id="rId10"/>
    <p:sldId id="354" r:id="rId11"/>
    <p:sldId id="355" r:id="rId12"/>
    <p:sldId id="348" r:id="rId13"/>
    <p:sldId id="349" r:id="rId14"/>
    <p:sldId id="350" r:id="rId15"/>
    <p:sldId id="351" r:id="rId16"/>
    <p:sldId id="344" r:id="rId17"/>
    <p:sldId id="345" r:id="rId18"/>
    <p:sldId id="346" r:id="rId19"/>
    <p:sldId id="347" r:id="rId20"/>
    <p:sldId id="340" r:id="rId21"/>
    <p:sldId id="341" r:id="rId22"/>
    <p:sldId id="342" r:id="rId23"/>
    <p:sldId id="34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CCCC00"/>
    <a:srgbClr val="FFFF00"/>
    <a:srgbClr val="FF6600"/>
    <a:srgbClr val="CC00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98" d="100"/>
          <a:sy n="98" d="100"/>
        </p:scale>
        <p:origin x="384"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12DC-ED4E-419B-AEC8-0B0F7D33148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95E1E-7A04-400B-99D3-618B595C69F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0E241D-4A7A-4F04-A0B2-CCAC0C44FB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4F0BE0-F96A-4213-8D0F-34ACD6BB92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D74A9E-E418-4993-BCB3-E94D277C19A1}"/>
              </a:ext>
            </a:extLst>
          </p:cNvPr>
          <p:cNvSpPr>
            <a:spLocks noGrp="1"/>
          </p:cNvSpPr>
          <p:nvPr>
            <p:ph type="sldNum" sz="quarter" idx="12"/>
          </p:nvPr>
        </p:nvSpPr>
        <p:spPr/>
        <p:txBody>
          <a:bodyPr/>
          <a:lstStyle>
            <a:lvl1pPr>
              <a:defRPr/>
            </a:lvl1pPr>
          </a:lstStyle>
          <a:p>
            <a:fld id="{78664D64-2953-4CF1-9F98-A10B6E14657F}" type="slidenum">
              <a:rPr lang="en-US" altLang="en-US"/>
              <a:pPr/>
              <a:t>‹#›</a:t>
            </a:fld>
            <a:endParaRPr lang="en-US" altLang="en-US"/>
          </a:p>
        </p:txBody>
      </p:sp>
    </p:spTree>
    <p:extLst>
      <p:ext uri="{BB962C8B-B14F-4D97-AF65-F5344CB8AC3E}">
        <p14:creationId xmlns:p14="http://schemas.microsoft.com/office/powerpoint/2010/main" val="9002095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D51F-0117-49BB-962C-DB9173019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FCC093-DF8C-403C-8CFC-DCE99A80A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0C884-BCA6-4CA8-BC24-07A20C7DF6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21686B8-7588-475A-B084-F631DEFECF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BFDE39-E271-4CC5-A4BA-A4A1170B66A2}"/>
              </a:ext>
            </a:extLst>
          </p:cNvPr>
          <p:cNvSpPr>
            <a:spLocks noGrp="1"/>
          </p:cNvSpPr>
          <p:nvPr>
            <p:ph type="sldNum" sz="quarter" idx="12"/>
          </p:nvPr>
        </p:nvSpPr>
        <p:spPr/>
        <p:txBody>
          <a:bodyPr/>
          <a:lstStyle>
            <a:lvl1pPr>
              <a:defRPr/>
            </a:lvl1pPr>
          </a:lstStyle>
          <a:p>
            <a:fld id="{F7D538C3-51B6-4869-851A-4502EDCCCB3F}" type="slidenum">
              <a:rPr lang="en-US" altLang="en-US"/>
              <a:pPr/>
              <a:t>‹#›</a:t>
            </a:fld>
            <a:endParaRPr lang="en-US" altLang="en-US"/>
          </a:p>
        </p:txBody>
      </p:sp>
    </p:spTree>
    <p:extLst>
      <p:ext uri="{BB962C8B-B14F-4D97-AF65-F5344CB8AC3E}">
        <p14:creationId xmlns:p14="http://schemas.microsoft.com/office/powerpoint/2010/main" val="93567270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9318A-518F-4DB4-9B6E-FA6D26F8314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2520DC-39AD-4F30-BE18-E4B93638D6D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46B04-AFD5-49C7-8772-222004F294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F7E4C0-74C0-4C95-B51D-F2A25855B8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978D4BE-1F78-4942-B477-C9B965C1C0D9}"/>
              </a:ext>
            </a:extLst>
          </p:cNvPr>
          <p:cNvSpPr>
            <a:spLocks noGrp="1"/>
          </p:cNvSpPr>
          <p:nvPr>
            <p:ph type="sldNum" sz="quarter" idx="12"/>
          </p:nvPr>
        </p:nvSpPr>
        <p:spPr/>
        <p:txBody>
          <a:bodyPr/>
          <a:lstStyle>
            <a:lvl1pPr>
              <a:defRPr/>
            </a:lvl1pPr>
          </a:lstStyle>
          <a:p>
            <a:fld id="{7D0A5DFE-28BD-4679-AA95-886E9C630B3E}" type="slidenum">
              <a:rPr lang="en-US" altLang="en-US"/>
              <a:pPr/>
              <a:t>‹#›</a:t>
            </a:fld>
            <a:endParaRPr lang="en-US" altLang="en-US"/>
          </a:p>
        </p:txBody>
      </p:sp>
    </p:spTree>
    <p:extLst>
      <p:ext uri="{BB962C8B-B14F-4D97-AF65-F5344CB8AC3E}">
        <p14:creationId xmlns:p14="http://schemas.microsoft.com/office/powerpoint/2010/main" val="271531634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E6DD-9622-4542-B426-D5BBA674B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6A61-FEC9-45A8-B68A-BEDF91878B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17944-34BA-48C5-9C47-6304D9ADDB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AE84FF-26CC-4B6B-BF40-0F1A519482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909848-9E63-421A-8501-65D3369A116B}"/>
              </a:ext>
            </a:extLst>
          </p:cNvPr>
          <p:cNvSpPr>
            <a:spLocks noGrp="1"/>
          </p:cNvSpPr>
          <p:nvPr>
            <p:ph type="sldNum" sz="quarter" idx="12"/>
          </p:nvPr>
        </p:nvSpPr>
        <p:spPr/>
        <p:txBody>
          <a:bodyPr/>
          <a:lstStyle>
            <a:lvl1pPr>
              <a:defRPr/>
            </a:lvl1pPr>
          </a:lstStyle>
          <a:p>
            <a:fld id="{B2B95246-88BE-4BDB-B07F-C6EEF02CE50C}" type="slidenum">
              <a:rPr lang="en-US" altLang="en-US"/>
              <a:pPr/>
              <a:t>‹#›</a:t>
            </a:fld>
            <a:endParaRPr lang="en-US" altLang="en-US"/>
          </a:p>
        </p:txBody>
      </p:sp>
    </p:spTree>
    <p:extLst>
      <p:ext uri="{BB962C8B-B14F-4D97-AF65-F5344CB8AC3E}">
        <p14:creationId xmlns:p14="http://schemas.microsoft.com/office/powerpoint/2010/main" val="42471025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9321-9FD9-44E7-9CB9-849BD870DD3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DE3B5B-ADD7-48FB-BDC8-9C6FE3E115A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1ACB1BA-2EAF-45DF-BF6A-154454D390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02E835D-EFAD-49B4-8230-121CEB84AA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F100D1-447C-4594-807D-368EDD1A0E37}"/>
              </a:ext>
            </a:extLst>
          </p:cNvPr>
          <p:cNvSpPr>
            <a:spLocks noGrp="1"/>
          </p:cNvSpPr>
          <p:nvPr>
            <p:ph type="sldNum" sz="quarter" idx="12"/>
          </p:nvPr>
        </p:nvSpPr>
        <p:spPr/>
        <p:txBody>
          <a:bodyPr/>
          <a:lstStyle>
            <a:lvl1pPr>
              <a:defRPr/>
            </a:lvl1pPr>
          </a:lstStyle>
          <a:p>
            <a:fld id="{91A1DC6E-E2FF-458B-9D65-7EC0530C70C4}" type="slidenum">
              <a:rPr lang="en-US" altLang="en-US"/>
              <a:pPr/>
              <a:t>‹#›</a:t>
            </a:fld>
            <a:endParaRPr lang="en-US" altLang="en-US"/>
          </a:p>
        </p:txBody>
      </p:sp>
    </p:spTree>
    <p:extLst>
      <p:ext uri="{BB962C8B-B14F-4D97-AF65-F5344CB8AC3E}">
        <p14:creationId xmlns:p14="http://schemas.microsoft.com/office/powerpoint/2010/main" val="368663517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FD94-A4F6-4D09-AE03-EBF467D18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55038-A98D-40C7-ABEA-4D751EF9B90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30B20-0634-4075-97C1-3126FBAF363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70B32-01E8-4EAF-B182-DF53CA4FB5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5E6EC7-C54B-434A-BBD0-D790156999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82784F-D70F-4367-BBA1-60B5D3F0D901}"/>
              </a:ext>
            </a:extLst>
          </p:cNvPr>
          <p:cNvSpPr>
            <a:spLocks noGrp="1"/>
          </p:cNvSpPr>
          <p:nvPr>
            <p:ph type="sldNum" sz="quarter" idx="12"/>
          </p:nvPr>
        </p:nvSpPr>
        <p:spPr/>
        <p:txBody>
          <a:bodyPr/>
          <a:lstStyle>
            <a:lvl1pPr>
              <a:defRPr/>
            </a:lvl1pPr>
          </a:lstStyle>
          <a:p>
            <a:fld id="{BF6423DE-D558-4150-802B-724446D595F8}" type="slidenum">
              <a:rPr lang="en-US" altLang="en-US"/>
              <a:pPr/>
              <a:t>‹#›</a:t>
            </a:fld>
            <a:endParaRPr lang="en-US" altLang="en-US"/>
          </a:p>
        </p:txBody>
      </p:sp>
    </p:spTree>
    <p:extLst>
      <p:ext uri="{BB962C8B-B14F-4D97-AF65-F5344CB8AC3E}">
        <p14:creationId xmlns:p14="http://schemas.microsoft.com/office/powerpoint/2010/main" val="29571360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EB39-3738-49AE-B880-7A03BF1315B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1471F-955F-43EE-803A-F330DABBCF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543F2-EC7A-4F69-A37E-80DE6C42EE4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3020D-031A-4D94-ACBF-9D8BAEB75E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598E1-47A7-4DAB-8B2A-27CB6B8401A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753814-E39E-427D-AA10-C4C21CBAC5A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F2FCBFC-C105-4BBC-BDD5-6D751284D4F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0E22DF1-945F-4F90-AF89-925DAB657C97}"/>
              </a:ext>
            </a:extLst>
          </p:cNvPr>
          <p:cNvSpPr>
            <a:spLocks noGrp="1"/>
          </p:cNvSpPr>
          <p:nvPr>
            <p:ph type="sldNum" sz="quarter" idx="12"/>
          </p:nvPr>
        </p:nvSpPr>
        <p:spPr/>
        <p:txBody>
          <a:bodyPr/>
          <a:lstStyle>
            <a:lvl1pPr>
              <a:defRPr/>
            </a:lvl1pPr>
          </a:lstStyle>
          <a:p>
            <a:fld id="{72B295BA-1C89-4C5E-BF30-4D84269E9E75}" type="slidenum">
              <a:rPr lang="en-US" altLang="en-US"/>
              <a:pPr/>
              <a:t>‹#›</a:t>
            </a:fld>
            <a:endParaRPr lang="en-US" altLang="en-US"/>
          </a:p>
        </p:txBody>
      </p:sp>
    </p:spTree>
    <p:extLst>
      <p:ext uri="{BB962C8B-B14F-4D97-AF65-F5344CB8AC3E}">
        <p14:creationId xmlns:p14="http://schemas.microsoft.com/office/powerpoint/2010/main" val="141845464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DA2B-5039-49F5-8E31-61C69CBA2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B79EF2-E886-4604-B13B-71F4C29E85B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AA32B19-38E5-40FB-89D7-865309F835E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C973D41-8280-4D43-AF65-3EC58D918827}"/>
              </a:ext>
            </a:extLst>
          </p:cNvPr>
          <p:cNvSpPr>
            <a:spLocks noGrp="1"/>
          </p:cNvSpPr>
          <p:nvPr>
            <p:ph type="sldNum" sz="quarter" idx="12"/>
          </p:nvPr>
        </p:nvSpPr>
        <p:spPr/>
        <p:txBody>
          <a:bodyPr/>
          <a:lstStyle>
            <a:lvl1pPr>
              <a:defRPr/>
            </a:lvl1pPr>
          </a:lstStyle>
          <a:p>
            <a:fld id="{882A9EDF-9F14-4792-A558-19C00978D258}" type="slidenum">
              <a:rPr lang="en-US" altLang="en-US"/>
              <a:pPr/>
              <a:t>‹#›</a:t>
            </a:fld>
            <a:endParaRPr lang="en-US" altLang="en-US"/>
          </a:p>
        </p:txBody>
      </p:sp>
    </p:spTree>
    <p:extLst>
      <p:ext uri="{BB962C8B-B14F-4D97-AF65-F5344CB8AC3E}">
        <p14:creationId xmlns:p14="http://schemas.microsoft.com/office/powerpoint/2010/main" val="190463988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A6F18-9911-4D27-9C72-DEAF42B24D8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5A70E5-2762-4147-9FB1-6F926856E6C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1703A5E-8CD1-41AE-8BAD-ACFD3DE64913}"/>
              </a:ext>
            </a:extLst>
          </p:cNvPr>
          <p:cNvSpPr>
            <a:spLocks noGrp="1"/>
          </p:cNvSpPr>
          <p:nvPr>
            <p:ph type="sldNum" sz="quarter" idx="12"/>
          </p:nvPr>
        </p:nvSpPr>
        <p:spPr/>
        <p:txBody>
          <a:bodyPr/>
          <a:lstStyle>
            <a:lvl1pPr>
              <a:defRPr/>
            </a:lvl1pPr>
          </a:lstStyle>
          <a:p>
            <a:fld id="{FBAE5749-7B29-47CA-A4BE-856FC4C95A1D}" type="slidenum">
              <a:rPr lang="en-US" altLang="en-US"/>
              <a:pPr/>
              <a:t>‹#›</a:t>
            </a:fld>
            <a:endParaRPr lang="en-US" altLang="en-US"/>
          </a:p>
        </p:txBody>
      </p:sp>
    </p:spTree>
    <p:extLst>
      <p:ext uri="{BB962C8B-B14F-4D97-AF65-F5344CB8AC3E}">
        <p14:creationId xmlns:p14="http://schemas.microsoft.com/office/powerpoint/2010/main" val="380113894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45AE-9DA1-476B-9263-0400BA6203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D54243-2BA6-4C92-BF60-DB27EF9B7D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0DC5B-7C17-4208-A7B3-B63DCE87FF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FFBE8-A207-472E-A1CD-B4565DD6E98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299A475-3FAB-4E7B-B454-DA517BA5C59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8455D4-6952-4560-8D98-06FA0220E6B5}"/>
              </a:ext>
            </a:extLst>
          </p:cNvPr>
          <p:cNvSpPr>
            <a:spLocks noGrp="1"/>
          </p:cNvSpPr>
          <p:nvPr>
            <p:ph type="sldNum" sz="quarter" idx="12"/>
          </p:nvPr>
        </p:nvSpPr>
        <p:spPr/>
        <p:txBody>
          <a:bodyPr/>
          <a:lstStyle>
            <a:lvl1pPr>
              <a:defRPr/>
            </a:lvl1pPr>
          </a:lstStyle>
          <a:p>
            <a:fld id="{FFE4A2E1-C112-4C76-A4C0-C1FDA10938C8}" type="slidenum">
              <a:rPr lang="en-US" altLang="en-US"/>
              <a:pPr/>
              <a:t>‹#›</a:t>
            </a:fld>
            <a:endParaRPr lang="en-US" altLang="en-US"/>
          </a:p>
        </p:txBody>
      </p:sp>
    </p:spTree>
    <p:extLst>
      <p:ext uri="{BB962C8B-B14F-4D97-AF65-F5344CB8AC3E}">
        <p14:creationId xmlns:p14="http://schemas.microsoft.com/office/powerpoint/2010/main" val="17659724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E988-50A5-48DD-B3EB-CBAAAF3A0E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ACFF3-F977-4030-B7C8-3CD83B6C27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36CC1E-2719-4418-96D2-AAEE9A6021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59793-33D5-4CFC-84FB-25784854CF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2913FA6-F861-490D-A9BE-C80E5CC4C8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E13A312-208F-42D8-B7D8-E7B8AC0CE542}"/>
              </a:ext>
            </a:extLst>
          </p:cNvPr>
          <p:cNvSpPr>
            <a:spLocks noGrp="1"/>
          </p:cNvSpPr>
          <p:nvPr>
            <p:ph type="sldNum" sz="quarter" idx="12"/>
          </p:nvPr>
        </p:nvSpPr>
        <p:spPr/>
        <p:txBody>
          <a:bodyPr/>
          <a:lstStyle>
            <a:lvl1pPr>
              <a:defRPr/>
            </a:lvl1pPr>
          </a:lstStyle>
          <a:p>
            <a:fld id="{B025D2E4-B17A-477E-809D-113AECDDE13E}" type="slidenum">
              <a:rPr lang="en-US" altLang="en-US"/>
              <a:pPr/>
              <a:t>‹#›</a:t>
            </a:fld>
            <a:endParaRPr lang="en-US" altLang="en-US"/>
          </a:p>
        </p:txBody>
      </p:sp>
    </p:spTree>
    <p:extLst>
      <p:ext uri="{BB962C8B-B14F-4D97-AF65-F5344CB8AC3E}">
        <p14:creationId xmlns:p14="http://schemas.microsoft.com/office/powerpoint/2010/main" val="14975714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AF0384-2B70-47A5-A9AA-7557309842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3D61379-3CF6-425A-90B8-62083544F06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2D3BC01-DD83-4448-8CBC-D6BB816FE41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335C7A5-3FB3-418A-9CAE-4D801506614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DE7D850-CCD6-4BFC-A2B7-487751AC577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35FB61-16E6-45A8-B0CB-894D17199B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nps.gov/stea/planyourvisit/cp2317.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nps.gov/stea/planyourvisit/walkingtours.htm"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66CC-8DD6-4528-A7E8-EFDBAED7DEAD}"/>
              </a:ext>
            </a:extLst>
          </p:cNvPr>
          <p:cNvSpPr>
            <a:spLocks noGrp="1"/>
          </p:cNvSpPr>
          <p:nvPr>
            <p:ph type="title" idx="4294967295"/>
          </p:nvPr>
        </p:nvSpPr>
        <p:spPr/>
        <p:txBody>
          <a:bodyPr/>
          <a:lstStyle/>
          <a:p>
            <a:r>
              <a:rPr lang="en-US" dirty="0"/>
              <a:t>Overview of presentation</a:t>
            </a:r>
          </a:p>
        </p:txBody>
      </p:sp>
      <p:pic>
        <p:nvPicPr>
          <p:cNvPr id="189442" name="Picture 2" descr="Black backdrop">
            <a:extLst>
              <a:ext uri="{FF2B5EF4-FFF2-40B4-BE49-F238E27FC236}">
                <a16:creationId xmlns:a16="http://schemas.microsoft.com/office/drawing/2014/main" id="{FCF755C9-E3F6-4318-A298-75B85C6B2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189443" name="Picture 3" descr="Slide Title: Steamtown National Historic Site, Scranton Pennsylvania">
            <a:extLst>
              <a:ext uri="{FF2B5EF4-FFF2-40B4-BE49-F238E27FC236}">
                <a16:creationId xmlns:a16="http://schemas.microsoft.com/office/drawing/2014/main" id="{C024417E-E7F8-49BF-9794-2997DEDC5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4" name="Rectangle 4">
            <a:extLst>
              <a:ext uri="{FF2B5EF4-FFF2-40B4-BE49-F238E27FC236}">
                <a16:creationId xmlns:a16="http://schemas.microsoft.com/office/drawing/2014/main" id="{453123E5-AD44-410E-AC95-285667C85608}"/>
              </a:ext>
            </a:extLst>
          </p:cNvPr>
          <p:cNvSpPr>
            <a:spLocks noChangeArrowheads="1"/>
          </p:cNvSpPr>
          <p:nvPr/>
        </p:nvSpPr>
        <p:spPr bwMode="auto">
          <a:xfrm>
            <a:off x="0" y="1370013"/>
            <a:ext cx="32004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On March 14, 2007, the </a:t>
            </a:r>
            <a:r>
              <a:rPr kumimoji="0" lang="en-US" altLang="en-US" sz="1800" b="1"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Steamtown</a:t>
            </a: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Locomotive Shop staff replaced two tires on the main drive wheels of the </a:t>
            </a: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hlinkClick r:id="rId4"/>
              </a:rPr>
              <a:t>Canadian Pacific 2317</a:t>
            </a: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The old tires were 'sweated' off, new ones installed, and then recut to the proper diameter.  This virtual tour shows how the new tire is put on the drive wheel.  We hope you enjoy the images.</a:t>
            </a:r>
          </a:p>
        </p:txBody>
      </p:sp>
      <p:pic>
        <p:nvPicPr>
          <p:cNvPr id="189446" name="Picture 6" descr="Canadian pacific train number 2317 stationary on a track">
            <a:extLst>
              <a:ext uri="{FF2B5EF4-FFF2-40B4-BE49-F238E27FC236}">
                <a16:creationId xmlns:a16="http://schemas.microsoft.com/office/drawing/2014/main" id="{A991096D-A31A-4C0A-8B8E-EA5153D90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88" y="2970213"/>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7" name="Text Box 7">
            <a:extLst>
              <a:ext uri="{FF2B5EF4-FFF2-40B4-BE49-F238E27FC236}">
                <a16:creationId xmlns:a16="http://schemas.microsoft.com/office/drawing/2014/main" id="{B68B0031-CC0F-427D-A283-7A1D74638227}"/>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9250" name="Picture 2" descr="black backdrop">
            <a:extLst>
              <a:ext uri="{FF2B5EF4-FFF2-40B4-BE49-F238E27FC236}">
                <a16:creationId xmlns:a16="http://schemas.microsoft.com/office/drawing/2014/main" id="{188D56DF-1828-446A-BA3F-A0E9D96E5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9251" name="Picture 3" descr="Slide Title: Steamtown National Historic Site, Scranton Pennsylvania">
            <a:extLst>
              <a:ext uri="{FF2B5EF4-FFF2-40B4-BE49-F238E27FC236}">
                <a16:creationId xmlns:a16="http://schemas.microsoft.com/office/drawing/2014/main" id="{D950D291-A26C-4B8F-AF46-08D7F4716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2CB2E09-38BE-4131-9290-95F68F0C3401}"/>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Dampen Oscillations</a:t>
            </a:r>
          </a:p>
        </p:txBody>
      </p:sp>
      <p:pic>
        <p:nvPicPr>
          <p:cNvPr id="309255" name="Picture 7" descr="5 employees observe and monitor tire as it is lifted by an overhead crane">
            <a:extLst>
              <a:ext uri="{FF2B5EF4-FFF2-40B4-BE49-F238E27FC236}">
                <a16:creationId xmlns:a16="http://schemas.microsoft.com/office/drawing/2014/main" id="{879C5E6D-1151-4E49-AC75-2D8CFDAA6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254" name="Text Box 6">
            <a:extLst>
              <a:ext uri="{FF2B5EF4-FFF2-40B4-BE49-F238E27FC236}">
                <a16:creationId xmlns:a16="http://schemas.microsoft.com/office/drawing/2014/main" id="{BD80382B-2483-4746-A0FE-98417211F7E5}"/>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9252" name="Rectangle 4">
            <a:extLst>
              <a:ext uri="{FF2B5EF4-FFF2-40B4-BE49-F238E27FC236}">
                <a16:creationId xmlns:a16="http://schemas.microsoft.com/office/drawing/2014/main" id="{259252ED-94AF-4DF7-8BCA-59DD02AA9FD1}"/>
              </a:ext>
            </a:extLst>
          </p:cNvPr>
          <p:cNvSpPr>
            <a:spLocks noChangeArrowheads="1"/>
          </p:cNvSpPr>
          <p:nvPr/>
        </p:nvSpPr>
        <p:spPr bwMode="auto">
          <a:xfrm>
            <a:off x="0" y="1370013"/>
            <a:ext cx="3200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As the tire is lifted to vertical, any oscillations are damped to prevent damage.</a:t>
            </a:r>
            <a:r>
              <a:rPr lang="en-US" altLang="en-US"/>
              <a:t>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0274" name="Picture 2" descr="black backdrop">
            <a:extLst>
              <a:ext uri="{FF2B5EF4-FFF2-40B4-BE49-F238E27FC236}">
                <a16:creationId xmlns:a16="http://schemas.microsoft.com/office/drawing/2014/main" id="{D0D0CAA4-B09E-473D-8E06-F820FF26D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10275" name="Picture 3" descr="Slide Title: Steamtown National Historic Site, Scranton Pennsylvania">
            <a:extLst>
              <a:ext uri="{FF2B5EF4-FFF2-40B4-BE49-F238E27FC236}">
                <a16:creationId xmlns:a16="http://schemas.microsoft.com/office/drawing/2014/main" id="{3BD1AF24-2F0B-4450-88AD-BF9916857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77E3F86-1C0D-4238-9FEC-8757AB060AD3}"/>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Tire is lowered</a:t>
            </a:r>
          </a:p>
        </p:txBody>
      </p:sp>
      <p:pic>
        <p:nvPicPr>
          <p:cNvPr id="310279" name="Picture 7" descr="a close up view of a metal tire being held up by two straps">
            <a:extLst>
              <a:ext uri="{FF2B5EF4-FFF2-40B4-BE49-F238E27FC236}">
                <a16:creationId xmlns:a16="http://schemas.microsoft.com/office/drawing/2014/main" id="{E2859871-D8EF-482D-9632-D720833C3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278" name="Text Box 6">
            <a:extLst>
              <a:ext uri="{FF2B5EF4-FFF2-40B4-BE49-F238E27FC236}">
                <a16:creationId xmlns:a16="http://schemas.microsoft.com/office/drawing/2014/main" id="{2F8805CC-46D9-4178-AB2F-4F26274199EF}"/>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10276" name="Rectangle 4">
            <a:extLst>
              <a:ext uri="{FF2B5EF4-FFF2-40B4-BE49-F238E27FC236}">
                <a16:creationId xmlns:a16="http://schemas.microsoft.com/office/drawing/2014/main" id="{ECD1856B-A77D-4352-9D48-0FDEC304A887}"/>
              </a:ext>
            </a:extLst>
          </p:cNvPr>
          <p:cNvSpPr>
            <a:spLocks noChangeArrowheads="1"/>
          </p:cNvSpPr>
          <p:nvPr/>
        </p:nvSpPr>
        <p:spPr bwMode="auto">
          <a:xfrm>
            <a:off x="0" y="1370013"/>
            <a:ext cx="3200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tire is lowered onto the bracket. After the straps are removed, the next step is placing the gas ring.</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3106" name="Picture 2" descr="black backdrop">
            <a:extLst>
              <a:ext uri="{FF2B5EF4-FFF2-40B4-BE49-F238E27FC236}">
                <a16:creationId xmlns:a16="http://schemas.microsoft.com/office/drawing/2014/main" id="{85DA18E7-8827-4892-BB26-C559F03A6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3107" name="Picture 3" descr="Slide Title: Steamtown National Historic Site, Scranton Pennsylvania">
            <a:extLst>
              <a:ext uri="{FF2B5EF4-FFF2-40B4-BE49-F238E27FC236}">
                <a16:creationId xmlns:a16="http://schemas.microsoft.com/office/drawing/2014/main" id="{714EDA41-7CA7-4B06-81D9-A3A518518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08F70C9-A60B-4B63-A3DF-5DFE67864A8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Gas ring placement</a:t>
            </a:r>
          </a:p>
        </p:txBody>
      </p:sp>
      <p:pic>
        <p:nvPicPr>
          <p:cNvPr id="303111" name="Picture 7" descr="an employee in the shop observes the gas ring on the tire">
            <a:extLst>
              <a:ext uri="{FF2B5EF4-FFF2-40B4-BE49-F238E27FC236}">
                <a16:creationId xmlns:a16="http://schemas.microsoft.com/office/drawing/2014/main" id="{BA921C0C-E00A-4DE2-8292-EE85584D9DC6}"/>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0" name="Text Box 6">
            <a:extLst>
              <a:ext uri="{FF2B5EF4-FFF2-40B4-BE49-F238E27FC236}">
                <a16:creationId xmlns:a16="http://schemas.microsoft.com/office/drawing/2014/main" id="{9E15D26C-1D63-4E98-8A94-A455D3A6CC61}"/>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3108" name="Rectangle 4">
            <a:extLst>
              <a:ext uri="{FF2B5EF4-FFF2-40B4-BE49-F238E27FC236}">
                <a16:creationId xmlns:a16="http://schemas.microsoft.com/office/drawing/2014/main" id="{AA290806-3568-4B14-B9E4-3AFCDCD453CA}"/>
              </a:ext>
            </a:extLst>
          </p:cNvPr>
          <p:cNvSpPr>
            <a:spLocks noChangeArrowheads="1"/>
          </p:cNvSpPr>
          <p:nvPr/>
        </p:nvSpPr>
        <p:spPr bwMode="auto">
          <a:xfrm>
            <a:off x="0" y="1370013"/>
            <a:ext cx="320040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gas ring is in place around the new tire. Fed by hoses at the bottom, the gas/oxygen mixture travels though the ring and out small holes.</a:t>
            </a:r>
            <a:r>
              <a:rPr lang="en-US" altLang="en-US">
                <a:solidFill>
                  <a:schemeClr val="bg1"/>
                </a:solidFill>
              </a:rPr>
              <a:t>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4130" name="Picture 2" descr="black backdrop">
            <a:extLst>
              <a:ext uri="{FF2B5EF4-FFF2-40B4-BE49-F238E27FC236}">
                <a16:creationId xmlns:a16="http://schemas.microsoft.com/office/drawing/2014/main" id="{B1F9E15C-7083-4894-A977-EED1E346C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4131" name="Picture 3" descr="Slide Title: Steamtown National Historic Site, Scranton Pennsylvania">
            <a:extLst>
              <a:ext uri="{FF2B5EF4-FFF2-40B4-BE49-F238E27FC236}">
                <a16:creationId xmlns:a16="http://schemas.microsoft.com/office/drawing/2014/main" id="{05C3F40C-7FF2-4138-B5B9-1280B5E7E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246F06B-16DE-4489-A131-2089533C454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Flame is lit</a:t>
            </a:r>
          </a:p>
        </p:txBody>
      </p:sp>
      <p:pic>
        <p:nvPicPr>
          <p:cNvPr id="304135" name="Picture 7" descr="an employee kneeling on the ground, igniting the metal tire on fire">
            <a:extLst>
              <a:ext uri="{FF2B5EF4-FFF2-40B4-BE49-F238E27FC236}">
                <a16:creationId xmlns:a16="http://schemas.microsoft.com/office/drawing/2014/main" id="{834908FA-27DB-4AD3-BB8A-535535452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134" name="Text Box 6">
            <a:extLst>
              <a:ext uri="{FF2B5EF4-FFF2-40B4-BE49-F238E27FC236}">
                <a16:creationId xmlns:a16="http://schemas.microsoft.com/office/drawing/2014/main" id="{33A861AD-5987-476B-8D9E-D17321529E74}"/>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4132" name="Rectangle 4">
            <a:extLst>
              <a:ext uri="{FF2B5EF4-FFF2-40B4-BE49-F238E27FC236}">
                <a16:creationId xmlns:a16="http://schemas.microsoft.com/office/drawing/2014/main" id="{BBC75CA2-5526-4109-BF5E-6FC6A8AC8B61}"/>
              </a:ext>
            </a:extLst>
          </p:cNvPr>
          <p:cNvSpPr>
            <a:spLocks noChangeArrowheads="1"/>
          </p:cNvSpPr>
          <p:nvPr/>
        </p:nvSpPr>
        <p:spPr bwMode="auto">
          <a:xfrm>
            <a:off x="0" y="1370013"/>
            <a:ext cx="32004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flame is lit and swiftly envelops the new tire.</a:t>
            </a:r>
            <a:r>
              <a:rPr lang="en-US" altLang="en-US">
                <a:solidFill>
                  <a:schemeClr val="bg1"/>
                </a:solidFill>
              </a:rPr>
              <a:t>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5154" name="Picture 2" descr="black backdrop">
            <a:extLst>
              <a:ext uri="{FF2B5EF4-FFF2-40B4-BE49-F238E27FC236}">
                <a16:creationId xmlns:a16="http://schemas.microsoft.com/office/drawing/2014/main" id="{E375CADD-A6E1-40C2-8208-1570D3ECF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5155" name="Picture 3" descr="Slide Title: Steamtown National Historic Site, Scranton Pennsylvania">
            <a:extLst>
              <a:ext uri="{FF2B5EF4-FFF2-40B4-BE49-F238E27FC236}">
                <a16:creationId xmlns:a16="http://schemas.microsoft.com/office/drawing/2014/main" id="{C5306D84-9D86-4D0F-A2A7-8D811865B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830D6A82-9D5D-4BB7-B524-028E28024233}"/>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Cut flow of oxygen</a:t>
            </a:r>
          </a:p>
        </p:txBody>
      </p:sp>
      <p:pic>
        <p:nvPicPr>
          <p:cNvPr id="305159" name="Picture 7" descr="an employee observes and monitors the tire as it is on fire">
            <a:extLst>
              <a:ext uri="{FF2B5EF4-FFF2-40B4-BE49-F238E27FC236}">
                <a16:creationId xmlns:a16="http://schemas.microsoft.com/office/drawing/2014/main" id="{08D017FB-CC46-4F43-B785-727E89C53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158" name="Text Box 6">
            <a:extLst>
              <a:ext uri="{FF2B5EF4-FFF2-40B4-BE49-F238E27FC236}">
                <a16:creationId xmlns:a16="http://schemas.microsoft.com/office/drawing/2014/main" id="{AA73C495-EE78-4320-8E28-6512EE73392D}"/>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5156" name="Rectangle 4">
            <a:extLst>
              <a:ext uri="{FF2B5EF4-FFF2-40B4-BE49-F238E27FC236}">
                <a16:creationId xmlns:a16="http://schemas.microsoft.com/office/drawing/2014/main" id="{27C296A1-772C-47B1-8D95-BB1BC7960E0B}"/>
              </a:ext>
            </a:extLst>
          </p:cNvPr>
          <p:cNvSpPr>
            <a:spLocks noChangeArrowheads="1"/>
          </p:cNvSpPr>
          <p:nvPr/>
        </p:nvSpPr>
        <p:spPr bwMode="auto">
          <a:xfrm>
            <a:off x="0" y="1370013"/>
            <a:ext cx="3200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flow of oxygen is cut back to produce a bluish flame which is much hotter.</a:t>
            </a:r>
            <a:r>
              <a:rPr lang="en-US" altLang="en-US"/>
              <a:t> </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6178" name="Picture 2" descr="black backdrop">
            <a:extLst>
              <a:ext uri="{FF2B5EF4-FFF2-40B4-BE49-F238E27FC236}">
                <a16:creationId xmlns:a16="http://schemas.microsoft.com/office/drawing/2014/main" id="{3E866A21-8F58-411C-8307-24F1B4F22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6179" name="Picture 3" descr="Slide Title: Steamtown National Historic Site, Scranton Pennsylvania">
            <a:extLst>
              <a:ext uri="{FF2B5EF4-FFF2-40B4-BE49-F238E27FC236}">
                <a16:creationId xmlns:a16="http://schemas.microsoft.com/office/drawing/2014/main" id="{59A301C8-864C-4E1F-A6F4-51A17C396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B14AFFC-0A37-4D26-84DE-1D40ED825527}"/>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Close up of flames</a:t>
            </a:r>
          </a:p>
        </p:txBody>
      </p:sp>
      <p:pic>
        <p:nvPicPr>
          <p:cNvPr id="306183" name="Picture 7" descr="A close up of the flames at the bottom of the new tire">
            <a:extLst>
              <a:ext uri="{FF2B5EF4-FFF2-40B4-BE49-F238E27FC236}">
                <a16:creationId xmlns:a16="http://schemas.microsoft.com/office/drawing/2014/main" id="{FA62C494-D1C8-4183-9052-D37F8B450DEC}"/>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182" name="Text Box 6">
            <a:extLst>
              <a:ext uri="{FF2B5EF4-FFF2-40B4-BE49-F238E27FC236}">
                <a16:creationId xmlns:a16="http://schemas.microsoft.com/office/drawing/2014/main" id="{C3199A01-FFFF-4BB4-AED3-80323FD72534}"/>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6180" name="Rectangle 4">
            <a:extLst>
              <a:ext uri="{FF2B5EF4-FFF2-40B4-BE49-F238E27FC236}">
                <a16:creationId xmlns:a16="http://schemas.microsoft.com/office/drawing/2014/main" id="{FBAB81A4-E294-4979-9862-5C4194B1472D}"/>
              </a:ext>
            </a:extLst>
          </p:cNvPr>
          <p:cNvSpPr>
            <a:spLocks noChangeArrowheads="1"/>
          </p:cNvSpPr>
          <p:nvPr/>
        </p:nvSpPr>
        <p:spPr bwMode="auto">
          <a:xfrm>
            <a:off x="0" y="1370013"/>
            <a:ext cx="32004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A close up of the flames at the bottom of the new tire. The new tire must be heated to about 200 to 250 degrees above the ambient temperature to expand enough to slide over the wheel.</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9010" name="Picture 2" descr="black backdrop">
            <a:extLst>
              <a:ext uri="{FF2B5EF4-FFF2-40B4-BE49-F238E27FC236}">
                <a16:creationId xmlns:a16="http://schemas.microsoft.com/office/drawing/2014/main" id="{B34EB1D2-05C7-488D-804C-027ED2E53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99011" name="Picture 3" descr="Slide Title: Steamtown National Historic Site, Scranton Pennsylvania">
            <a:extLst>
              <a:ext uri="{FF2B5EF4-FFF2-40B4-BE49-F238E27FC236}">
                <a16:creationId xmlns:a16="http://schemas.microsoft.com/office/drawing/2014/main" id="{ADC5F6EB-FA70-47C2-9E61-853BD0FDA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1AF8221-160C-4A68-891E-80B46CF62779}"/>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Check temperature of wheel</a:t>
            </a:r>
          </a:p>
        </p:txBody>
      </p:sp>
      <p:pic>
        <p:nvPicPr>
          <p:cNvPr id="299015" name="Picture 7" descr="an employee uses a sensor to check the temperature of the steel wheel">
            <a:extLst>
              <a:ext uri="{FF2B5EF4-FFF2-40B4-BE49-F238E27FC236}">
                <a16:creationId xmlns:a16="http://schemas.microsoft.com/office/drawing/2014/main" id="{0E94EA77-E9B5-4763-BDFE-8F979A975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9014" name="Text Box 6">
            <a:extLst>
              <a:ext uri="{FF2B5EF4-FFF2-40B4-BE49-F238E27FC236}">
                <a16:creationId xmlns:a16="http://schemas.microsoft.com/office/drawing/2014/main" id="{8193887D-AF44-433A-BA0D-4998F31A0A8C}"/>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99012" name="Rectangle 4">
            <a:extLst>
              <a:ext uri="{FF2B5EF4-FFF2-40B4-BE49-F238E27FC236}">
                <a16:creationId xmlns:a16="http://schemas.microsoft.com/office/drawing/2014/main" id="{3BEF420D-9B47-486D-B07D-4597F046E072}"/>
              </a:ext>
            </a:extLst>
          </p:cNvPr>
          <p:cNvSpPr>
            <a:spLocks noChangeArrowheads="1"/>
          </p:cNvSpPr>
          <p:nvPr/>
        </p:nvSpPr>
        <p:spPr bwMode="auto">
          <a:xfrm>
            <a:off x="0" y="1370013"/>
            <a:ext cx="32004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dirty="0">
                <a:solidFill>
                  <a:schemeClr val="bg1"/>
                </a:solidFill>
              </a:rPr>
              <a:t>A </a:t>
            </a:r>
            <a:r>
              <a:rPr lang="en-US" altLang="en-US" b="1" dirty="0" err="1">
                <a:solidFill>
                  <a:schemeClr val="bg1"/>
                </a:solidFill>
              </a:rPr>
              <a:t>Steamtown</a:t>
            </a:r>
            <a:r>
              <a:rPr lang="en-US" altLang="en-US" b="1" dirty="0">
                <a:solidFill>
                  <a:schemeClr val="bg1"/>
                </a:solidFill>
              </a:rPr>
              <a:t> Preservation Specialist uses a sensor to check the temperature of the steel wheel. The wheel must be hot enough (around 300 to 350 degrees) to expand, but must not exceed 600 degrees. Above 600 degrees, the temper may be taken out of the steel changing how much it can flex.</a:t>
            </a:r>
            <a:br>
              <a:rPr lang="en-US" altLang="en-US" b="1" dirty="0">
                <a:solidFill>
                  <a:schemeClr val="bg1"/>
                </a:solidFill>
              </a:rPr>
            </a:br>
            <a:endParaRPr lang="en-US" altLang="en-US" b="1" dirty="0">
              <a:solidFill>
                <a:schemeClr val="bg1"/>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0034" name="Picture 2" descr="black backdrop">
            <a:extLst>
              <a:ext uri="{FF2B5EF4-FFF2-40B4-BE49-F238E27FC236}">
                <a16:creationId xmlns:a16="http://schemas.microsoft.com/office/drawing/2014/main" id="{8D56D1FA-B268-4AD9-A927-B2477D89A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0035" name="Picture 3" descr="Slide Title: Steamtown National Historic Site, Scranton Pennsylvania">
            <a:extLst>
              <a:ext uri="{FF2B5EF4-FFF2-40B4-BE49-F238E27FC236}">
                <a16:creationId xmlns:a16="http://schemas.microsoft.com/office/drawing/2014/main" id="{C86DC00B-AAD8-4DC0-AEAB-1FB6CAE0F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D22D935-FDBB-4B46-811E-7B911BA147E8}"/>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Sledgehammer used</a:t>
            </a:r>
          </a:p>
        </p:txBody>
      </p:sp>
      <p:pic>
        <p:nvPicPr>
          <p:cNvPr id="300039" name="Picture 7" descr="an employee uses a sledge-hammer to move the tire onto the wheel">
            <a:extLst>
              <a:ext uri="{FF2B5EF4-FFF2-40B4-BE49-F238E27FC236}">
                <a16:creationId xmlns:a16="http://schemas.microsoft.com/office/drawing/2014/main" id="{6B5EF1E7-F709-4CC1-8B23-EE368C4D0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38" name="Text Box 6">
            <a:extLst>
              <a:ext uri="{FF2B5EF4-FFF2-40B4-BE49-F238E27FC236}">
                <a16:creationId xmlns:a16="http://schemas.microsoft.com/office/drawing/2014/main" id="{1B176244-074C-4229-A220-5BCAE083EE72}"/>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0036" name="Rectangle 4">
            <a:extLst>
              <a:ext uri="{FF2B5EF4-FFF2-40B4-BE49-F238E27FC236}">
                <a16:creationId xmlns:a16="http://schemas.microsoft.com/office/drawing/2014/main" id="{E313DDD1-F1A7-4C4B-A711-2FF6BC59CAA1}"/>
              </a:ext>
            </a:extLst>
          </p:cNvPr>
          <p:cNvSpPr>
            <a:spLocks noChangeArrowheads="1"/>
          </p:cNvSpPr>
          <p:nvPr/>
        </p:nvSpPr>
        <p:spPr bwMode="auto">
          <a:xfrm>
            <a:off x="0" y="1370013"/>
            <a:ext cx="32004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dirty="0">
                <a:solidFill>
                  <a:schemeClr val="bg1"/>
                </a:solidFill>
              </a:rPr>
              <a:t>A </a:t>
            </a:r>
            <a:r>
              <a:rPr lang="en-US" altLang="en-US" b="1" dirty="0" err="1">
                <a:solidFill>
                  <a:schemeClr val="bg1"/>
                </a:solidFill>
              </a:rPr>
              <a:t>Steamtown</a:t>
            </a:r>
            <a:r>
              <a:rPr lang="en-US" altLang="en-US" b="1" dirty="0">
                <a:solidFill>
                  <a:schemeClr val="bg1"/>
                </a:solidFill>
              </a:rPr>
              <a:t> Preservation Specialist uses a sledge-hammer to move the tire onto the wheel. Steam railroading is an odd combination of measuring to within a thousandth of an inch, and then using a larger tool to achieve results!</a:t>
            </a:r>
            <a:br>
              <a:rPr lang="en-US" altLang="en-US" b="1" dirty="0">
                <a:solidFill>
                  <a:schemeClr val="bg1"/>
                </a:solidFill>
              </a:rPr>
            </a:br>
            <a:endParaRPr lang="en-US" altLang="en-US" b="1" dirty="0">
              <a:solidFill>
                <a:schemeClr val="bg1"/>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1058" name="Picture 2" descr="black backdrop">
            <a:extLst>
              <a:ext uri="{FF2B5EF4-FFF2-40B4-BE49-F238E27FC236}">
                <a16:creationId xmlns:a16="http://schemas.microsoft.com/office/drawing/2014/main" id="{E490E25C-3E5C-44B8-B462-593B4F058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1059" name="Picture 3" descr="Slide Title: Steamtown National Historic Site, Scranton Pennsylvania">
            <a:extLst>
              <a:ext uri="{FF2B5EF4-FFF2-40B4-BE49-F238E27FC236}">
                <a16:creationId xmlns:a16="http://schemas.microsoft.com/office/drawing/2014/main" id="{846CB18F-0BBC-4837-AB31-634931AD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0A6D1F24-8E87-497B-BE07-C59DC9DACFE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Gas ring is removed</a:t>
            </a:r>
          </a:p>
        </p:txBody>
      </p:sp>
      <p:pic>
        <p:nvPicPr>
          <p:cNvPr id="301063" name="Picture 7" descr="workers in the shop check to ensure tire is fully on wheel">
            <a:extLst>
              <a:ext uri="{FF2B5EF4-FFF2-40B4-BE49-F238E27FC236}">
                <a16:creationId xmlns:a16="http://schemas.microsoft.com/office/drawing/2014/main" id="{D8F41BB5-18A6-41D0-B378-0C4058422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62" name="Text Box 6">
            <a:extLst>
              <a:ext uri="{FF2B5EF4-FFF2-40B4-BE49-F238E27FC236}">
                <a16:creationId xmlns:a16="http://schemas.microsoft.com/office/drawing/2014/main" id="{8BFBAEE5-AEF3-4666-A921-E769F755AEFE}"/>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1060" name="Rectangle 4">
            <a:extLst>
              <a:ext uri="{FF2B5EF4-FFF2-40B4-BE49-F238E27FC236}">
                <a16:creationId xmlns:a16="http://schemas.microsoft.com/office/drawing/2014/main" id="{D8F7D896-72D0-4E34-A142-065318161C30}"/>
              </a:ext>
            </a:extLst>
          </p:cNvPr>
          <p:cNvSpPr>
            <a:spLocks noChangeArrowheads="1"/>
          </p:cNvSpPr>
          <p:nvPr/>
        </p:nvSpPr>
        <p:spPr bwMode="auto">
          <a:xfrm>
            <a:off x="0" y="1370013"/>
            <a:ext cx="3200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gas ring is removed and workers check to ensure the tire is fully on the wheel.</a:t>
            </a:r>
            <a:r>
              <a:rPr lang="en-US" altLang="en-US">
                <a:solidFill>
                  <a:schemeClr val="bg1"/>
                </a:solidFill>
              </a:rPr>
              <a:t> </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2082" name="Picture 2" descr="black backdrop">
            <a:extLst>
              <a:ext uri="{FF2B5EF4-FFF2-40B4-BE49-F238E27FC236}">
                <a16:creationId xmlns:a16="http://schemas.microsoft.com/office/drawing/2014/main" id="{2769E30F-3412-4EE1-B445-57A025070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2083" name="Picture 3" descr="Slide Title: Steamtown National Historic Site, Scranton Pennsylvania">
            <a:extLst>
              <a:ext uri="{FF2B5EF4-FFF2-40B4-BE49-F238E27FC236}">
                <a16:creationId xmlns:a16="http://schemas.microsoft.com/office/drawing/2014/main" id="{644C9D67-A62A-4CF7-8890-B8093862C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D700110A-9D11-44EC-B04C-A5B8872245BE}"/>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Check for proper mount</a:t>
            </a:r>
          </a:p>
        </p:txBody>
      </p:sp>
      <p:pic>
        <p:nvPicPr>
          <p:cNvPr id="302087" name="Picture 7" descr="two workers in shop look closely to ensure tire is properly mounted on wheel">
            <a:extLst>
              <a:ext uri="{FF2B5EF4-FFF2-40B4-BE49-F238E27FC236}">
                <a16:creationId xmlns:a16="http://schemas.microsoft.com/office/drawing/2014/main" id="{B0501225-6EC7-4510-85D3-A4AD3CE73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6" name="Text Box 6">
            <a:extLst>
              <a:ext uri="{FF2B5EF4-FFF2-40B4-BE49-F238E27FC236}">
                <a16:creationId xmlns:a16="http://schemas.microsoft.com/office/drawing/2014/main" id="{254B8627-6FB1-4FF8-A380-186272748895}"/>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2084" name="Rectangle 4">
            <a:extLst>
              <a:ext uri="{FF2B5EF4-FFF2-40B4-BE49-F238E27FC236}">
                <a16:creationId xmlns:a16="http://schemas.microsoft.com/office/drawing/2014/main" id="{06231378-B610-4D0F-AA05-3C8697289088}"/>
              </a:ext>
            </a:extLst>
          </p:cNvPr>
          <p:cNvSpPr>
            <a:spLocks noChangeArrowheads="1"/>
          </p:cNvSpPr>
          <p:nvPr/>
        </p:nvSpPr>
        <p:spPr bwMode="auto">
          <a:xfrm>
            <a:off x="0" y="1370013"/>
            <a:ext cx="3200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Workers ensure that the new tire is properly mounted on the wheel.</a:t>
            </a:r>
            <a:r>
              <a:rPr lang="en-US" altLang="en-US">
                <a:solidFill>
                  <a:schemeClr val="bg1"/>
                </a:solidFill>
              </a:rPr>
              <a:t>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5586" name="Picture 2" descr="Black backdrop">
            <a:extLst>
              <a:ext uri="{FF2B5EF4-FFF2-40B4-BE49-F238E27FC236}">
                <a16:creationId xmlns:a16="http://schemas.microsoft.com/office/drawing/2014/main" id="{275C292B-72C4-4F76-B10C-D0E47EEDA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195587" name="Picture 3" descr="Steamtown Title Bar">
            <a:extLst>
              <a:ext uri="{FF2B5EF4-FFF2-40B4-BE49-F238E27FC236}">
                <a16:creationId xmlns:a16="http://schemas.microsoft.com/office/drawing/2014/main" id="{A3A56495-0FCF-4333-84C3-5B68ADBA5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2076D01-69C7-4CFA-BE40-B4D8E1A22350}"/>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Explanation for new tires</a:t>
            </a:r>
          </a:p>
        </p:txBody>
      </p:sp>
      <p:pic>
        <p:nvPicPr>
          <p:cNvPr id="195591" name="Picture 7" descr="Two large metal tires from a train sitting on the floor of a shop">
            <a:extLst>
              <a:ext uri="{FF2B5EF4-FFF2-40B4-BE49-F238E27FC236}">
                <a16:creationId xmlns:a16="http://schemas.microsoft.com/office/drawing/2014/main" id="{FBFB5F52-41A2-45C8-A61E-DF3DAB955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70213"/>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3" name="Text Box 9">
            <a:extLst>
              <a:ext uri="{FF2B5EF4-FFF2-40B4-BE49-F238E27FC236}">
                <a16:creationId xmlns:a16="http://schemas.microsoft.com/office/drawing/2014/main" id="{0C74DB5B-0D56-4F8C-8702-8BEB4C043B53}"/>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195592" name="Rectangle 8">
            <a:extLst>
              <a:ext uri="{FF2B5EF4-FFF2-40B4-BE49-F238E27FC236}">
                <a16:creationId xmlns:a16="http://schemas.microsoft.com/office/drawing/2014/main" id="{B2A594AE-436A-4555-AE71-18CD5C55D234}"/>
              </a:ext>
            </a:extLst>
          </p:cNvPr>
          <p:cNvSpPr>
            <a:spLocks noChangeArrowheads="1"/>
          </p:cNvSpPr>
          <p:nvPr/>
        </p:nvSpPr>
        <p:spPr bwMode="auto">
          <a:xfrm>
            <a:off x="0" y="1370013"/>
            <a:ext cx="320040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These are two new tires for Canadian Pacific 2317. New tires may be needed for many reasons -- the tire or the flange is too thin (possibly from too many reshapings on a lathe) or the tire is damaged. Canadian Pacific 2317's third drive axle's tires had very thin flanges.</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4914" name="Picture 2" descr="black backdrop">
            <a:extLst>
              <a:ext uri="{FF2B5EF4-FFF2-40B4-BE49-F238E27FC236}">
                <a16:creationId xmlns:a16="http://schemas.microsoft.com/office/drawing/2014/main" id="{E88C3445-F952-43FB-B400-54B42350F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descr="Slide Title: Steamtown National Historic Site, Scranton Pennsylvania">
            <a:extLst>
              <a:ext uri="{FF2B5EF4-FFF2-40B4-BE49-F238E27FC236}">
                <a16:creationId xmlns:a16="http://schemas.microsoft.com/office/drawing/2014/main" id="{C6632C3D-1D5D-41B3-80A5-B868003B2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187C2D4-4F87-47D8-9899-E826B8BD1CAC}"/>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Clamps hold tire in place</a:t>
            </a:r>
          </a:p>
        </p:txBody>
      </p:sp>
      <p:pic>
        <p:nvPicPr>
          <p:cNvPr id="294919" name="Picture 7" descr="close up of clamp holding tire in place on the wheel">
            <a:extLst>
              <a:ext uri="{FF2B5EF4-FFF2-40B4-BE49-F238E27FC236}">
                <a16:creationId xmlns:a16="http://schemas.microsoft.com/office/drawing/2014/main" id="{5D1BC01D-F658-4694-A5B6-CDF03866B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918" name="Text Box 6">
            <a:extLst>
              <a:ext uri="{FF2B5EF4-FFF2-40B4-BE49-F238E27FC236}">
                <a16:creationId xmlns:a16="http://schemas.microsoft.com/office/drawing/2014/main" id="{4322EB99-D391-40B6-9CC6-523F270915E7}"/>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94916" name="Rectangle 4">
            <a:extLst>
              <a:ext uri="{FF2B5EF4-FFF2-40B4-BE49-F238E27FC236}">
                <a16:creationId xmlns:a16="http://schemas.microsoft.com/office/drawing/2014/main" id="{65EABA96-277D-4CCF-A6E6-19244A4F0DCE}"/>
              </a:ext>
            </a:extLst>
          </p:cNvPr>
          <p:cNvSpPr>
            <a:spLocks noChangeArrowheads="1"/>
          </p:cNvSpPr>
          <p:nvPr/>
        </p:nvSpPr>
        <p:spPr bwMode="auto">
          <a:xfrm>
            <a:off x="0" y="1370013"/>
            <a:ext cx="32004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Clamps hold the tire in place on the wheel as it cools. The tire shrinks and tension between the tire and wheel holds the tire in place.</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5938" name="Picture 2" descr="black backdrop">
            <a:extLst>
              <a:ext uri="{FF2B5EF4-FFF2-40B4-BE49-F238E27FC236}">
                <a16:creationId xmlns:a16="http://schemas.microsoft.com/office/drawing/2014/main" id="{0884A36A-63EF-4E0F-BFB6-1838DB0D1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95939" name="Picture 3" descr="Slide Title: Steamtown National Historic Site, Scranton Pennsylvania">
            <a:extLst>
              <a:ext uri="{FF2B5EF4-FFF2-40B4-BE49-F238E27FC236}">
                <a16:creationId xmlns:a16="http://schemas.microsoft.com/office/drawing/2014/main" id="{24AE49AF-A13B-4703-8A86-9CB505DA5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32FC2D3-9FAE-4A4A-992E-DA1BBD487ADD}"/>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Wheel lathe used to cut tires</a:t>
            </a:r>
          </a:p>
        </p:txBody>
      </p:sp>
      <p:pic>
        <p:nvPicPr>
          <p:cNvPr id="295943" name="Picture 7" descr="an employee uses a wheel lathe to cut the new tires">
            <a:extLst>
              <a:ext uri="{FF2B5EF4-FFF2-40B4-BE49-F238E27FC236}">
                <a16:creationId xmlns:a16="http://schemas.microsoft.com/office/drawing/2014/main" id="{2CC528ED-92C6-4D20-BA15-514E58F1A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42" name="Text Box 6">
            <a:extLst>
              <a:ext uri="{FF2B5EF4-FFF2-40B4-BE49-F238E27FC236}">
                <a16:creationId xmlns:a16="http://schemas.microsoft.com/office/drawing/2014/main" id="{BAA64734-91EA-4699-BC1B-0F488DEFCDA2}"/>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95940" name="Rectangle 4">
            <a:extLst>
              <a:ext uri="{FF2B5EF4-FFF2-40B4-BE49-F238E27FC236}">
                <a16:creationId xmlns:a16="http://schemas.microsoft.com/office/drawing/2014/main" id="{F5244050-5226-4850-A7C0-5A582E72964C}"/>
              </a:ext>
            </a:extLst>
          </p:cNvPr>
          <p:cNvSpPr>
            <a:spLocks noChangeArrowheads="1"/>
          </p:cNvSpPr>
          <p:nvPr/>
        </p:nvSpPr>
        <p:spPr bwMode="auto">
          <a:xfrm>
            <a:off x="0" y="1370013"/>
            <a:ext cx="32004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dirty="0">
                <a:solidFill>
                  <a:schemeClr val="bg1"/>
                </a:solidFill>
              </a:rPr>
              <a:t>A </a:t>
            </a:r>
            <a:r>
              <a:rPr lang="en-US" altLang="en-US" b="1" dirty="0" err="1">
                <a:solidFill>
                  <a:schemeClr val="bg1"/>
                </a:solidFill>
              </a:rPr>
              <a:t>Steamtown</a:t>
            </a:r>
            <a:r>
              <a:rPr lang="en-US" altLang="en-US" b="1" dirty="0">
                <a:solidFill>
                  <a:schemeClr val="bg1"/>
                </a:solidFill>
              </a:rPr>
              <a:t> Volunteer-in-Park (VIP) uses a wheel lathe to cut the new tires. Only one set of tires (one axle) is being replaced and all the drive wheels of a steam locomotive must be the same diameter because they are linked with connecting rods.</a:t>
            </a:r>
            <a:br>
              <a:rPr lang="en-US" altLang="en-US" b="1" dirty="0">
                <a:solidFill>
                  <a:schemeClr val="bg1"/>
                </a:solidFill>
              </a:rPr>
            </a:br>
            <a:endParaRPr lang="en-US" altLang="en-US" b="1" dirty="0">
              <a:solidFill>
                <a:schemeClr val="bg1"/>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2" name="Picture 2" descr="black backdrop">
            <a:extLst>
              <a:ext uri="{FF2B5EF4-FFF2-40B4-BE49-F238E27FC236}">
                <a16:creationId xmlns:a16="http://schemas.microsoft.com/office/drawing/2014/main" id="{7B41D2B4-E415-482B-896A-7ADB3F37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96963" name="Picture 3" descr="Slide Title: Steamtown National Historic Site, Scranton Pennsylvania">
            <a:extLst>
              <a:ext uri="{FF2B5EF4-FFF2-40B4-BE49-F238E27FC236}">
                <a16:creationId xmlns:a16="http://schemas.microsoft.com/office/drawing/2014/main" id="{C7DB79A7-6630-4BD4-8E92-22BE61B1F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6FA7066-354A-4B0C-B0F9-1BC57110E312}"/>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Cutting blade removes excess material</a:t>
            </a:r>
          </a:p>
        </p:txBody>
      </p:sp>
      <p:pic>
        <p:nvPicPr>
          <p:cNvPr id="296967" name="Picture 7" descr="a close up of a cutting blade removing a quarter-inch deep 'shaving' from the new tire">
            <a:extLst>
              <a:ext uri="{FF2B5EF4-FFF2-40B4-BE49-F238E27FC236}">
                <a16:creationId xmlns:a16="http://schemas.microsoft.com/office/drawing/2014/main" id="{D5618885-5488-4B59-8A27-62C8D1B20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66" name="Text Box 6">
            <a:extLst>
              <a:ext uri="{FF2B5EF4-FFF2-40B4-BE49-F238E27FC236}">
                <a16:creationId xmlns:a16="http://schemas.microsoft.com/office/drawing/2014/main" id="{44FAB7EA-8BEC-478B-A47E-63D8B944E5E3}"/>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96964" name="Rectangle 4">
            <a:extLst>
              <a:ext uri="{FF2B5EF4-FFF2-40B4-BE49-F238E27FC236}">
                <a16:creationId xmlns:a16="http://schemas.microsoft.com/office/drawing/2014/main" id="{6005E674-8DC2-4527-A5AB-B429B30D9D6D}"/>
              </a:ext>
            </a:extLst>
          </p:cNvPr>
          <p:cNvSpPr>
            <a:spLocks noChangeArrowheads="1"/>
          </p:cNvSpPr>
          <p:nvPr/>
        </p:nvSpPr>
        <p:spPr bwMode="auto">
          <a:xfrm>
            <a:off x="0" y="1370013"/>
            <a:ext cx="32004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dirty="0">
                <a:solidFill>
                  <a:schemeClr val="bg1"/>
                </a:solidFill>
              </a:rPr>
              <a:t>As the drive wheel set rotates, a cutting blade removes a quarter-inch deep 'shaving' from the new tire. When the diameter approaches the size of the old tires, a different blade does the final shaping.</a:t>
            </a:r>
            <a:r>
              <a:rPr lang="en-US" altLang="en-US" dirty="0">
                <a:solidFill>
                  <a:schemeClr val="bg1"/>
                </a:solidFill>
              </a:rPr>
              <a:t>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986" name="Picture 2" descr="black backdrop">
            <a:extLst>
              <a:ext uri="{FF2B5EF4-FFF2-40B4-BE49-F238E27FC236}">
                <a16:creationId xmlns:a16="http://schemas.microsoft.com/office/drawing/2014/main" id="{D5F4E5FC-72D4-4137-AF75-EFC66FD72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97987" name="Picture 3" descr="Slide Title: Steamtown National Historic Site, Scranton Pennsylvania">
            <a:extLst>
              <a:ext uri="{FF2B5EF4-FFF2-40B4-BE49-F238E27FC236}">
                <a16:creationId xmlns:a16="http://schemas.microsoft.com/office/drawing/2014/main" id="{9D0FEE67-0D68-4914-9A34-C4EE2C3DA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96E45CA-30A6-46C6-8B3D-8EDEC34FADAA}"/>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Thank you</a:t>
            </a:r>
          </a:p>
        </p:txBody>
      </p:sp>
      <p:pic>
        <p:nvPicPr>
          <p:cNvPr id="297991" name="Picture 7" descr="Park ranger in locomotive shop giving a presentation to 5 people">
            <a:extLst>
              <a:ext uri="{FF2B5EF4-FFF2-40B4-BE49-F238E27FC236}">
                <a16:creationId xmlns:a16="http://schemas.microsoft.com/office/drawing/2014/main" id="{43165238-3191-4904-8C36-2D4DF5310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2965450"/>
            <a:ext cx="5853112"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90" name="Text Box 6">
            <a:extLst>
              <a:ext uri="{FF2B5EF4-FFF2-40B4-BE49-F238E27FC236}">
                <a16:creationId xmlns:a16="http://schemas.microsoft.com/office/drawing/2014/main" id="{FC9BBA28-DD73-4D76-B178-76ABEA81F1D7}"/>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97988" name="Rectangle 4">
            <a:extLst>
              <a:ext uri="{FF2B5EF4-FFF2-40B4-BE49-F238E27FC236}">
                <a16:creationId xmlns:a16="http://schemas.microsoft.com/office/drawing/2014/main" id="{C60F85AE-E8C9-46DB-97CC-8D750BB0E5D4}"/>
              </a:ext>
            </a:extLst>
          </p:cNvPr>
          <p:cNvSpPr>
            <a:spLocks noChangeArrowheads="1"/>
          </p:cNvSpPr>
          <p:nvPr/>
        </p:nvSpPr>
        <p:spPr bwMode="auto">
          <a:xfrm>
            <a:off x="0" y="1370013"/>
            <a:ext cx="32004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Thank you for your time.  We hope you enjoyed this 'virtual tour' showing one of many activities in Steamtown's Locomotive Shop.  Steamtown offers walking tours of the </a:t>
            </a:r>
            <a:r>
              <a:rPr lang="en-US" altLang="en-US" b="1">
                <a:solidFill>
                  <a:schemeClr val="bg1"/>
                </a:solidFill>
                <a:hlinkClick r:id="rId5"/>
              </a:rPr>
              <a:t>Locomotive Shop</a:t>
            </a:r>
            <a:r>
              <a:rPr lang="en-US" altLang="en-US" b="1">
                <a:solidFill>
                  <a:schemeClr val="bg1"/>
                </a:solidFill>
              </a:rPr>
              <a:t> on most days.  Some lucky visitors were able to see this 'ring of fire' during their tour.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4434" name="Picture 2" descr="Black backdrop">
            <a:extLst>
              <a:ext uri="{FF2B5EF4-FFF2-40B4-BE49-F238E27FC236}">
                <a16:creationId xmlns:a16="http://schemas.microsoft.com/office/drawing/2014/main" id="{72A470F7-95D0-4275-B3EA-FD4C9CBDF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274435" name="Picture 3" descr="Slide Title: Steamtown National Historic Site, Scranton Pennsylvania">
            <a:extLst>
              <a:ext uri="{FF2B5EF4-FFF2-40B4-BE49-F238E27FC236}">
                <a16:creationId xmlns:a16="http://schemas.microsoft.com/office/drawing/2014/main" id="{A1EC055F-339A-4835-94C2-C9E327929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A0DFFF6-935A-4C61-8247-A513292A5B94}"/>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Tire is cut</a:t>
            </a:r>
          </a:p>
        </p:txBody>
      </p:sp>
      <p:pic>
        <p:nvPicPr>
          <p:cNvPr id="274439" name="Picture 7" descr="close up view of two metal tires laying on a platform in the shop">
            <a:extLst>
              <a:ext uri="{FF2B5EF4-FFF2-40B4-BE49-F238E27FC236}">
                <a16:creationId xmlns:a16="http://schemas.microsoft.com/office/drawing/2014/main" id="{AEA638D1-53C5-41D1-8FC7-BA0658F01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438" name="Text Box 6">
            <a:extLst>
              <a:ext uri="{FF2B5EF4-FFF2-40B4-BE49-F238E27FC236}">
                <a16:creationId xmlns:a16="http://schemas.microsoft.com/office/drawing/2014/main" id="{C6A55450-6D25-4D95-9FFB-1F70F4D657CD}"/>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274436" name="Rectangle 4">
            <a:extLst>
              <a:ext uri="{FF2B5EF4-FFF2-40B4-BE49-F238E27FC236}">
                <a16:creationId xmlns:a16="http://schemas.microsoft.com/office/drawing/2014/main" id="{63C24E4F-88BD-4CD5-B2B3-6A7F0E72B8D6}"/>
              </a:ext>
            </a:extLst>
          </p:cNvPr>
          <p:cNvSpPr>
            <a:spLocks noChangeArrowheads="1"/>
          </p:cNvSpPr>
          <p:nvPr/>
        </p:nvSpPr>
        <p:spPr bwMode="auto">
          <a:xfrm>
            <a:off x="0" y="1370013"/>
            <a:ext cx="32004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tire is cut 55/1000s of an inch smaller than the wheel it will be fit on. Steel expands when it is heated, so a gas ring will be fitted on the tire.</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1298" name="Picture 2" descr="black backdrop">
            <a:extLst>
              <a:ext uri="{FF2B5EF4-FFF2-40B4-BE49-F238E27FC236}">
                <a16:creationId xmlns:a16="http://schemas.microsoft.com/office/drawing/2014/main" id="{C4CB784A-C2FC-47EF-AE43-EE8F7FDE0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11299" name="Picture 3" descr="Slide Title: Steamtown National Historic Site, Scranton Pennsylvania">
            <a:extLst>
              <a:ext uri="{FF2B5EF4-FFF2-40B4-BE49-F238E27FC236}">
                <a16:creationId xmlns:a16="http://schemas.microsoft.com/office/drawing/2014/main" id="{F469ADCB-72FD-4EF9-8EF7-A8C1D3370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F527DAD-A2C3-43D8-A665-E4BE5932C393}"/>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Only the tire is replaced</a:t>
            </a:r>
          </a:p>
        </p:txBody>
      </p:sp>
      <p:pic>
        <p:nvPicPr>
          <p:cNvPr id="311303" name="Picture 7" descr="A vertical stand holds the wheel and axle off the floor in a shop">
            <a:extLst>
              <a:ext uri="{FF2B5EF4-FFF2-40B4-BE49-F238E27FC236}">
                <a16:creationId xmlns:a16="http://schemas.microsoft.com/office/drawing/2014/main" id="{EC55854C-31F0-4198-BD4A-5E7DA16C8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302" name="Text Box 6">
            <a:extLst>
              <a:ext uri="{FF2B5EF4-FFF2-40B4-BE49-F238E27FC236}">
                <a16:creationId xmlns:a16="http://schemas.microsoft.com/office/drawing/2014/main" id="{50F31451-2F67-4B0D-A89A-556BDBE859F8}"/>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11300" name="Rectangle 4">
            <a:extLst>
              <a:ext uri="{FF2B5EF4-FFF2-40B4-BE49-F238E27FC236}">
                <a16:creationId xmlns:a16="http://schemas.microsoft.com/office/drawing/2014/main" id="{2BB537E7-CD4C-4B87-834F-79F1BC0523F5}"/>
              </a:ext>
            </a:extLst>
          </p:cNvPr>
          <p:cNvSpPr>
            <a:spLocks noChangeArrowheads="1"/>
          </p:cNvSpPr>
          <p:nvPr/>
        </p:nvSpPr>
        <p:spPr bwMode="auto">
          <a:xfrm>
            <a:off x="0" y="1370013"/>
            <a:ext cx="32004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Just like a car, only the tire is replaced. The wheels are individual sand-castings and, even a hundred years ago, were very expensive. The thin rolled-steel ring (the tire) is much cheaper. A stand holds the wheel set (wheels and axle) off the floor.</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2322" name="Picture 2" descr="black backdrop">
            <a:extLst>
              <a:ext uri="{FF2B5EF4-FFF2-40B4-BE49-F238E27FC236}">
                <a16:creationId xmlns:a16="http://schemas.microsoft.com/office/drawing/2014/main" id="{910D3DA2-0CFB-4EEA-9530-8A61BF216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12323" name="Picture 3" descr="Slide Title: Steamtown National Historic Site, Scranton Pennsylvania">
            <a:extLst>
              <a:ext uri="{FF2B5EF4-FFF2-40B4-BE49-F238E27FC236}">
                <a16:creationId xmlns:a16="http://schemas.microsoft.com/office/drawing/2014/main" id="{F8819EF6-A20D-49A3-A719-4B012C0DB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30D8D3A-6DCD-4E77-924F-CFE82E5CFF49}"/>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Each tire is cut for one wheel</a:t>
            </a:r>
          </a:p>
        </p:txBody>
      </p:sp>
      <p:pic>
        <p:nvPicPr>
          <p:cNvPr id="312327" name="Picture 7" descr="close up view of metal tire with measurements written">
            <a:extLst>
              <a:ext uri="{FF2B5EF4-FFF2-40B4-BE49-F238E27FC236}">
                <a16:creationId xmlns:a16="http://schemas.microsoft.com/office/drawing/2014/main" id="{625360F2-6B3A-4B34-8495-90941D101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1004888"/>
            <a:ext cx="389255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2326" name="Text Box 6">
            <a:extLst>
              <a:ext uri="{FF2B5EF4-FFF2-40B4-BE49-F238E27FC236}">
                <a16:creationId xmlns:a16="http://schemas.microsoft.com/office/drawing/2014/main" id="{2A519B8C-B7CF-4B0B-A00D-ED6E6CA69024}"/>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12324" name="Rectangle 4">
            <a:extLst>
              <a:ext uri="{FF2B5EF4-FFF2-40B4-BE49-F238E27FC236}">
                <a16:creationId xmlns:a16="http://schemas.microsoft.com/office/drawing/2014/main" id="{985ACBAA-E63F-4D3D-9DCB-AE96DF64EB42}"/>
              </a:ext>
            </a:extLst>
          </p:cNvPr>
          <p:cNvSpPr>
            <a:spLocks noChangeArrowheads="1"/>
          </p:cNvSpPr>
          <p:nvPr/>
        </p:nvSpPr>
        <p:spPr bwMode="auto">
          <a:xfrm>
            <a:off x="0" y="1370013"/>
            <a:ext cx="32004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Each tire is cut for one, and only one, wheel. Wheels on the same axle can be off by a hundredth on an inch or more, so when the inner diameter of the tire is trimmed (it must be 55/1000's of an inch smaller than the wheel), it must match the wheel. This drive wheel is 67.956 inches in diameter (5'7").</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3346" name="Picture 2" descr="black backdrop">
            <a:extLst>
              <a:ext uri="{FF2B5EF4-FFF2-40B4-BE49-F238E27FC236}">
                <a16:creationId xmlns:a16="http://schemas.microsoft.com/office/drawing/2014/main" id="{B718472B-6128-4139-AAFB-F696FB0AD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13347" name="Picture 3" descr="Slide Title: Steamtown National Historic Site, Scranton Pennsylvania">
            <a:extLst>
              <a:ext uri="{FF2B5EF4-FFF2-40B4-BE49-F238E27FC236}">
                <a16:creationId xmlns:a16="http://schemas.microsoft.com/office/drawing/2014/main" id="{DF5594A9-3698-4A2F-B180-0FCFB1D73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AC8843A-3731-4B7C-94C8-EEA17715805D}"/>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NPS staff create tools</a:t>
            </a:r>
          </a:p>
        </p:txBody>
      </p:sp>
      <p:pic>
        <p:nvPicPr>
          <p:cNvPr id="313351" name="Picture 7" descr="A preservation specialist kneeling on floor and using welding equimpent as they work on the tire">
            <a:extLst>
              <a:ext uri="{FF2B5EF4-FFF2-40B4-BE49-F238E27FC236}">
                <a16:creationId xmlns:a16="http://schemas.microsoft.com/office/drawing/2014/main" id="{FEBC08EB-4330-4EBF-9AAC-71EEB6CBA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50" name="Text Box 6">
            <a:extLst>
              <a:ext uri="{FF2B5EF4-FFF2-40B4-BE49-F238E27FC236}">
                <a16:creationId xmlns:a16="http://schemas.microsoft.com/office/drawing/2014/main" id="{424CA0DB-9CE0-4806-A8BA-E7FC74144A3C}"/>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Bill Clark</a:t>
            </a:r>
          </a:p>
        </p:txBody>
      </p:sp>
      <p:sp>
        <p:nvSpPr>
          <p:cNvPr id="313348" name="Rectangle 4">
            <a:extLst>
              <a:ext uri="{FF2B5EF4-FFF2-40B4-BE49-F238E27FC236}">
                <a16:creationId xmlns:a16="http://schemas.microsoft.com/office/drawing/2014/main" id="{55F53865-ABD3-45D0-AB99-A9CBDB038922}"/>
              </a:ext>
            </a:extLst>
          </p:cNvPr>
          <p:cNvSpPr>
            <a:spLocks noChangeArrowheads="1"/>
          </p:cNvSpPr>
          <p:nvPr/>
        </p:nvSpPr>
        <p:spPr bwMode="auto">
          <a:xfrm>
            <a:off x="0" y="1370013"/>
            <a:ext cx="320040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A Steamtown Preservation Specialist creates a bracket to help install the tire. The bracket fits on the forks of a forklift and hold the tire against the wheel during the heating process. Often, Steamtown's Locomotive Shop staff must create the tool before working with these historic machines.</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4370" name="Picture 2" descr="black backdrop">
            <a:extLst>
              <a:ext uri="{FF2B5EF4-FFF2-40B4-BE49-F238E27FC236}">
                <a16:creationId xmlns:a16="http://schemas.microsoft.com/office/drawing/2014/main" id="{2F9A2D79-1568-4215-ADF0-4AFC6B7D0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14371" name="Picture 3" descr="Slide Title: Steamtown National Historic Site, Scranton Pennsylvania">
            <a:extLst>
              <a:ext uri="{FF2B5EF4-FFF2-40B4-BE49-F238E27FC236}">
                <a16:creationId xmlns:a16="http://schemas.microsoft.com/office/drawing/2014/main" id="{EA687F9C-E26F-408A-9A4F-119E0F18F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DBA84789-DF42-418D-B120-4F5919317099}"/>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Use of brackets</a:t>
            </a:r>
          </a:p>
        </p:txBody>
      </p:sp>
      <p:pic>
        <p:nvPicPr>
          <p:cNvPr id="314375" name="Picture 7" descr="close up view of metal bracket on tire">
            <a:extLst>
              <a:ext uri="{FF2B5EF4-FFF2-40B4-BE49-F238E27FC236}">
                <a16:creationId xmlns:a16="http://schemas.microsoft.com/office/drawing/2014/main" id="{79E0DFB1-AF5C-49ED-954D-81462C2B3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374" name="Text Box 6">
            <a:extLst>
              <a:ext uri="{FF2B5EF4-FFF2-40B4-BE49-F238E27FC236}">
                <a16:creationId xmlns:a16="http://schemas.microsoft.com/office/drawing/2014/main" id="{17EBA8E7-D695-435B-95F3-56320CD5EAC4}"/>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14372" name="Rectangle 4">
            <a:extLst>
              <a:ext uri="{FF2B5EF4-FFF2-40B4-BE49-F238E27FC236}">
                <a16:creationId xmlns:a16="http://schemas.microsoft.com/office/drawing/2014/main" id="{4CE0A9DF-3CBB-429F-8449-D60C201F5DC9}"/>
              </a:ext>
            </a:extLst>
          </p:cNvPr>
          <p:cNvSpPr>
            <a:spLocks noChangeArrowheads="1"/>
          </p:cNvSpPr>
          <p:nvPr/>
        </p:nvSpPr>
        <p:spPr bwMode="auto">
          <a:xfrm>
            <a:off x="0" y="1370013"/>
            <a:ext cx="3200400"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This bracket, made in the Steamtown Locomotive Shop, holds the new tire slightly above the wheel. When the tire is heated to the proper temperature, and has expanded, workers slide it onto the wheel using sledge hammers.</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02" name="Picture 2" descr="black backdrop">
            <a:extLst>
              <a:ext uri="{FF2B5EF4-FFF2-40B4-BE49-F238E27FC236}">
                <a16:creationId xmlns:a16="http://schemas.microsoft.com/office/drawing/2014/main" id="{4C0BEC9D-F31B-460D-9818-FFC2FF484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7203" name="Picture 3" descr="Slide Title: Steamtown National Historic Site, Scranton Pennsylvania">
            <a:extLst>
              <a:ext uri="{FF2B5EF4-FFF2-40B4-BE49-F238E27FC236}">
                <a16:creationId xmlns:a16="http://schemas.microsoft.com/office/drawing/2014/main" id="{FFC1D879-6CDC-4612-96F7-41A7E6225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4ACCA6F-483F-4E66-ACFA-097E013123A0}"/>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Lifting band</a:t>
            </a:r>
          </a:p>
        </p:txBody>
      </p:sp>
      <p:pic>
        <p:nvPicPr>
          <p:cNvPr id="307207" name="Picture 7" descr="A preservation specialist in the shop, positioning a lifting band on a tire">
            <a:extLst>
              <a:ext uri="{FF2B5EF4-FFF2-40B4-BE49-F238E27FC236}">
                <a16:creationId xmlns:a16="http://schemas.microsoft.com/office/drawing/2014/main" id="{87137D2B-0722-4675-A57F-7B25EB872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06" name="Text Box 6">
            <a:extLst>
              <a:ext uri="{FF2B5EF4-FFF2-40B4-BE49-F238E27FC236}">
                <a16:creationId xmlns:a16="http://schemas.microsoft.com/office/drawing/2014/main" id="{35678D80-A45B-4964-8725-9B2C9413921A}"/>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7204" name="Rectangle 4">
            <a:extLst>
              <a:ext uri="{FF2B5EF4-FFF2-40B4-BE49-F238E27FC236}">
                <a16:creationId xmlns:a16="http://schemas.microsoft.com/office/drawing/2014/main" id="{A4859C00-7919-4EAA-9FB5-9BF2FCB5C8E7}"/>
              </a:ext>
            </a:extLst>
          </p:cNvPr>
          <p:cNvSpPr>
            <a:spLocks noChangeArrowheads="1"/>
          </p:cNvSpPr>
          <p:nvPr/>
        </p:nvSpPr>
        <p:spPr bwMode="auto">
          <a:xfrm>
            <a:off x="0" y="1370013"/>
            <a:ext cx="3200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A Steamtown Preservation Specialist positions a lifting band on a tire.</a:t>
            </a:r>
            <a:r>
              <a:rPr lang="en-US" altLang="en-US">
                <a:solidFill>
                  <a:schemeClr val="bg1"/>
                </a:solidFill>
              </a:rPr>
              <a:t>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226" name="Picture 2" descr="black backdrop">
            <a:extLst>
              <a:ext uri="{FF2B5EF4-FFF2-40B4-BE49-F238E27FC236}">
                <a16:creationId xmlns:a16="http://schemas.microsoft.com/office/drawing/2014/main" id="{106D03CD-2A4D-4F2E-A888-D6F7FFC65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pic>
        <p:nvPicPr>
          <p:cNvPr id="308227" name="Picture 3" descr="Slide Title: Steamtown National Historic Site, Scranton Pennsylvania">
            <a:extLst>
              <a:ext uri="{FF2B5EF4-FFF2-40B4-BE49-F238E27FC236}">
                <a16:creationId xmlns:a16="http://schemas.microsoft.com/office/drawing/2014/main" id="{EB55DF10-E4F6-4135-A965-CFE7906B4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5F579BFC-1A65-40EC-92B6-62A7B718C8E9}"/>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Crane is used</a:t>
            </a:r>
          </a:p>
        </p:txBody>
      </p:sp>
      <p:pic>
        <p:nvPicPr>
          <p:cNvPr id="308231" name="Picture 7" descr="two employees in the shop overlooking a tire as it is lifted by an overhead crane">
            <a:extLst>
              <a:ext uri="{FF2B5EF4-FFF2-40B4-BE49-F238E27FC236}">
                <a16:creationId xmlns:a16="http://schemas.microsoft.com/office/drawing/2014/main" id="{80E44327-B45F-413C-854E-52A49F5FC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2970213"/>
            <a:ext cx="58531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30" name="Text Box 6">
            <a:extLst>
              <a:ext uri="{FF2B5EF4-FFF2-40B4-BE49-F238E27FC236}">
                <a16:creationId xmlns:a16="http://schemas.microsoft.com/office/drawing/2014/main" id="{731246A8-2927-4C1C-B834-D6BD1B6C4808}"/>
              </a:ext>
            </a:extLst>
          </p:cNvPr>
          <p:cNvSpPr txBox="1">
            <a:spLocks noChangeArrowheads="1"/>
          </p:cNvSpPr>
          <p:nvPr/>
        </p:nvSpPr>
        <p:spPr bwMode="auto">
          <a:xfrm>
            <a:off x="0" y="66135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bg1"/>
                </a:solidFill>
              </a:rPr>
              <a:t>NPS Photo, Ken Ganz</a:t>
            </a:r>
          </a:p>
        </p:txBody>
      </p:sp>
      <p:sp>
        <p:nvSpPr>
          <p:cNvPr id="308228" name="Rectangle 4">
            <a:extLst>
              <a:ext uri="{FF2B5EF4-FFF2-40B4-BE49-F238E27FC236}">
                <a16:creationId xmlns:a16="http://schemas.microsoft.com/office/drawing/2014/main" id="{08D4CB35-90E9-4DC8-81E5-C34FCBDA5D91}"/>
              </a:ext>
            </a:extLst>
          </p:cNvPr>
          <p:cNvSpPr>
            <a:spLocks noChangeArrowheads="1"/>
          </p:cNvSpPr>
          <p:nvPr/>
        </p:nvSpPr>
        <p:spPr bwMode="auto">
          <a:xfrm>
            <a:off x="0" y="1370013"/>
            <a:ext cx="32004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ctr">
            <a:spAutoFit/>
          </a:bodyPr>
          <a:lstStyle/>
          <a:p>
            <a:r>
              <a:rPr lang="en-US" altLang="en-US" b="1">
                <a:solidFill>
                  <a:schemeClr val="bg1"/>
                </a:solidFill>
              </a:rPr>
              <a:t>The new tire is relatively light (only a few hundred pounds) so the small hook on the overhead crane is used. This must be done slowly and carefully to avoid damaging the rolled steel tire.</a:t>
            </a:r>
            <a:br>
              <a:rPr lang="en-US" altLang="en-US" b="1">
                <a:solidFill>
                  <a:schemeClr val="bg1"/>
                </a:solidFill>
              </a:rPr>
            </a:br>
            <a:endParaRPr lang="en-US" altLang="en-US" b="1">
              <a:solidFill>
                <a:schemeClr val="bg1"/>
              </a:solidFill>
            </a:endParaRPr>
          </a:p>
        </p:txBody>
      </p:sp>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1081</Words>
  <Application>Microsoft Office PowerPoint</Application>
  <PresentationFormat>On-screen Show (4:3)</PresentationFormat>
  <Paragraphs>69</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Overview of presentation</vt:lpstr>
      <vt:lpstr>Explanation for new tires</vt:lpstr>
      <vt:lpstr>Tire is cut</vt:lpstr>
      <vt:lpstr>Only the tire is replaced</vt:lpstr>
      <vt:lpstr>Each tire is cut for one wheel</vt:lpstr>
      <vt:lpstr>NPS staff create tools</vt:lpstr>
      <vt:lpstr>Use of brackets</vt:lpstr>
      <vt:lpstr>Lifting band</vt:lpstr>
      <vt:lpstr>Crane is used</vt:lpstr>
      <vt:lpstr>Dampen Oscillations</vt:lpstr>
      <vt:lpstr>Tire is lowered</vt:lpstr>
      <vt:lpstr>Gas ring placement</vt:lpstr>
      <vt:lpstr>Flame is lit</vt:lpstr>
      <vt:lpstr>Cut flow of oxygen</vt:lpstr>
      <vt:lpstr>Close up of flames</vt:lpstr>
      <vt:lpstr>Check temperature of wheel</vt:lpstr>
      <vt:lpstr>Sledgehammer used</vt:lpstr>
      <vt:lpstr>Gas ring is removed</vt:lpstr>
      <vt:lpstr>Check for proper mount</vt:lpstr>
      <vt:lpstr>Clamps hold tire in place</vt:lpstr>
      <vt:lpstr>Wheel lathe used to cut tires</vt:lpstr>
      <vt:lpstr>Cutting blade removes excess material</vt:lpstr>
      <vt:lpstr>Thank you</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Clark</dc:creator>
  <cp:lastModifiedBy>Stevens, Megan D</cp:lastModifiedBy>
  <cp:revision>17</cp:revision>
  <dcterms:created xsi:type="dcterms:W3CDTF">2007-02-11T14:17:59Z</dcterms:created>
  <dcterms:modified xsi:type="dcterms:W3CDTF">2021-06-10T12:16:53Z</dcterms:modified>
</cp:coreProperties>
</file>