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1" r:id="rId2"/>
    <p:sldId id="259" r:id="rId3"/>
    <p:sldId id="262" r:id="rId4"/>
    <p:sldId id="260" r:id="rId5"/>
    <p:sldId id="285" r:id="rId6"/>
    <p:sldId id="286" r:id="rId7"/>
    <p:sldId id="287" r:id="rId8"/>
    <p:sldId id="284"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88" r:id="rId22"/>
    <p:sldId id="289" r:id="rId23"/>
    <p:sldId id="275" r:id="rId24"/>
    <p:sldId id="276" r:id="rId25"/>
    <p:sldId id="277" r:id="rId26"/>
    <p:sldId id="278" r:id="rId27"/>
    <p:sldId id="279" r:id="rId28"/>
    <p:sldId id="280" r:id="rId29"/>
    <p:sldId id="281" r:id="rId30"/>
    <p:sldId id="282" r:id="rId31"/>
    <p:sldId id="28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33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68" autoAdjust="0"/>
  </p:normalViewPr>
  <p:slideViewPr>
    <p:cSldViewPr>
      <p:cViewPr varScale="1">
        <p:scale>
          <a:sx n="81" d="100"/>
          <a:sy n="81" d="100"/>
        </p:scale>
        <p:origin x="-438" y="-96"/>
      </p:cViewPr>
      <p:guideLst>
        <p:guide orient="horz" pos="2160"/>
        <p:guide pos="2880"/>
      </p:guideLst>
    </p:cSldViewPr>
  </p:slideViewPr>
  <p:notesTextViewPr>
    <p:cViewPr>
      <p:scale>
        <a:sx n="1" d="1"/>
        <a:sy n="1" d="1"/>
      </p:scale>
      <p:origin x="0" y="0"/>
    </p:cViewPr>
  </p:notesTextViewPr>
  <p:notesViewPr>
    <p:cSldViewPr>
      <p:cViewPr varScale="1">
        <p:scale>
          <a:sx n="71" d="100"/>
          <a:sy n="71" d="100"/>
        </p:scale>
        <p:origin x="-178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B04510-91E7-4C9D-8D1C-E61AD2639928}" type="datetimeFigureOut">
              <a:rPr lang="en-US" smtClean="0"/>
              <a:t>10/15/2014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9209D2-3366-4119-A891-19729A827245}" type="slidenum">
              <a:rPr lang="en-US" smtClean="0"/>
              <a:t>‹#›</a:t>
            </a:fld>
            <a:endParaRPr lang="en-US"/>
          </a:p>
        </p:txBody>
      </p:sp>
    </p:spTree>
    <p:extLst>
      <p:ext uri="{BB962C8B-B14F-4D97-AF65-F5344CB8AC3E}">
        <p14:creationId xmlns:p14="http://schemas.microsoft.com/office/powerpoint/2010/main" val="3494303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the students open up the file, it will look like this.</a:t>
            </a:r>
            <a:endParaRPr lang="en-US" dirty="0"/>
          </a:p>
        </p:txBody>
      </p:sp>
      <p:sp>
        <p:nvSpPr>
          <p:cNvPr id="4" name="Slide Number Placeholder 3"/>
          <p:cNvSpPr>
            <a:spLocks noGrp="1"/>
          </p:cNvSpPr>
          <p:nvPr>
            <p:ph type="sldNum" sz="quarter" idx="10"/>
          </p:nvPr>
        </p:nvSpPr>
        <p:spPr/>
        <p:txBody>
          <a:bodyPr/>
          <a:lstStyle/>
          <a:p>
            <a:fld id="{799209D2-3366-4119-A891-19729A827245}" type="slidenum">
              <a:rPr lang="en-US" smtClean="0"/>
              <a:t>1</a:t>
            </a:fld>
            <a:endParaRPr lang="en-US"/>
          </a:p>
        </p:txBody>
      </p:sp>
    </p:spTree>
    <p:extLst>
      <p:ext uri="{BB962C8B-B14F-4D97-AF65-F5344CB8AC3E}">
        <p14:creationId xmlns:p14="http://schemas.microsoft.com/office/powerpoint/2010/main" val="370845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students</a:t>
            </a:r>
            <a:r>
              <a:rPr lang="en-US" baseline="0" dirty="0" smtClean="0"/>
              <a:t> should find the 24 hour maximum temperature.</a:t>
            </a:r>
            <a:endParaRPr lang="en-US" dirty="0"/>
          </a:p>
        </p:txBody>
      </p:sp>
      <p:sp>
        <p:nvSpPr>
          <p:cNvPr id="4" name="Slide Number Placeholder 3"/>
          <p:cNvSpPr>
            <a:spLocks noGrp="1"/>
          </p:cNvSpPr>
          <p:nvPr>
            <p:ph type="sldNum" sz="quarter" idx="10"/>
          </p:nvPr>
        </p:nvSpPr>
        <p:spPr/>
        <p:txBody>
          <a:bodyPr/>
          <a:lstStyle/>
          <a:p>
            <a:fld id="{799209D2-3366-4119-A891-19729A827245}" type="slidenum">
              <a:rPr lang="en-US" smtClean="0"/>
              <a:t>10</a:t>
            </a:fld>
            <a:endParaRPr lang="en-US"/>
          </a:p>
        </p:txBody>
      </p:sp>
    </p:spTree>
    <p:extLst>
      <p:ext uri="{BB962C8B-B14F-4D97-AF65-F5344CB8AC3E}">
        <p14:creationId xmlns:p14="http://schemas.microsoft.com/office/powerpoint/2010/main" val="721440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record it on the sheet.</a:t>
            </a:r>
            <a:endParaRPr lang="en-US" dirty="0"/>
          </a:p>
        </p:txBody>
      </p:sp>
      <p:sp>
        <p:nvSpPr>
          <p:cNvPr id="4" name="Slide Number Placeholder 3"/>
          <p:cNvSpPr>
            <a:spLocks noGrp="1"/>
          </p:cNvSpPr>
          <p:nvPr>
            <p:ph type="sldNum" sz="quarter" idx="10"/>
          </p:nvPr>
        </p:nvSpPr>
        <p:spPr/>
        <p:txBody>
          <a:bodyPr/>
          <a:lstStyle/>
          <a:p>
            <a:fld id="{799209D2-3366-4119-A891-19729A827245}" type="slidenum">
              <a:rPr lang="en-US" smtClean="0"/>
              <a:t>11</a:t>
            </a:fld>
            <a:endParaRPr lang="en-US"/>
          </a:p>
        </p:txBody>
      </p:sp>
    </p:spTree>
    <p:extLst>
      <p:ext uri="{BB962C8B-B14F-4D97-AF65-F5344CB8AC3E}">
        <p14:creationId xmlns:p14="http://schemas.microsoft.com/office/powerpoint/2010/main" val="788424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should find the 24 hour minimum temperature.</a:t>
            </a:r>
            <a:endParaRPr lang="en-US" dirty="0"/>
          </a:p>
        </p:txBody>
      </p:sp>
      <p:sp>
        <p:nvSpPr>
          <p:cNvPr id="4" name="Slide Number Placeholder 3"/>
          <p:cNvSpPr>
            <a:spLocks noGrp="1"/>
          </p:cNvSpPr>
          <p:nvPr>
            <p:ph type="sldNum" sz="quarter" idx="10"/>
          </p:nvPr>
        </p:nvSpPr>
        <p:spPr/>
        <p:txBody>
          <a:bodyPr/>
          <a:lstStyle/>
          <a:p>
            <a:fld id="{799209D2-3366-4119-A891-19729A827245}" type="slidenum">
              <a:rPr lang="en-US" smtClean="0"/>
              <a:t>12</a:t>
            </a:fld>
            <a:endParaRPr lang="en-US"/>
          </a:p>
        </p:txBody>
      </p:sp>
    </p:spTree>
    <p:extLst>
      <p:ext uri="{BB962C8B-B14F-4D97-AF65-F5344CB8AC3E}">
        <p14:creationId xmlns:p14="http://schemas.microsoft.com/office/powerpoint/2010/main" val="4095919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record it on the sheet.</a:t>
            </a:r>
            <a:endParaRPr lang="en-US" dirty="0"/>
          </a:p>
        </p:txBody>
      </p:sp>
      <p:sp>
        <p:nvSpPr>
          <p:cNvPr id="4" name="Slide Number Placeholder 3"/>
          <p:cNvSpPr>
            <a:spLocks noGrp="1"/>
          </p:cNvSpPr>
          <p:nvPr>
            <p:ph type="sldNum" sz="quarter" idx="10"/>
          </p:nvPr>
        </p:nvSpPr>
        <p:spPr/>
        <p:txBody>
          <a:bodyPr/>
          <a:lstStyle/>
          <a:p>
            <a:fld id="{799209D2-3366-4119-A891-19729A827245}" type="slidenum">
              <a:rPr lang="en-US" smtClean="0"/>
              <a:t>13</a:t>
            </a:fld>
            <a:endParaRPr lang="en-US"/>
          </a:p>
        </p:txBody>
      </p:sp>
    </p:spTree>
    <p:extLst>
      <p:ext uri="{BB962C8B-B14F-4D97-AF65-F5344CB8AC3E}">
        <p14:creationId xmlns:p14="http://schemas.microsoft.com/office/powerpoint/2010/main" val="1297293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should note</a:t>
            </a:r>
            <a:r>
              <a:rPr lang="en-US" baseline="0" dirty="0" smtClean="0"/>
              <a:t> approximately what the temperature is at Paradise.  They will do this by looking at the hour-by-hour reporting of the weather station.  The live reporting can be delayed by 2 hours.  </a:t>
            </a:r>
          </a:p>
          <a:p>
            <a:endParaRPr lang="en-US" baseline="0" dirty="0" smtClean="0"/>
          </a:p>
          <a:p>
            <a:r>
              <a:rPr lang="en-US" baseline="0" dirty="0" smtClean="0"/>
              <a:t>If students do not have an understanding of military time, explain to students what military time is and what it means.</a:t>
            </a:r>
            <a:endParaRPr lang="en-US" dirty="0"/>
          </a:p>
        </p:txBody>
      </p:sp>
      <p:sp>
        <p:nvSpPr>
          <p:cNvPr id="4" name="Slide Number Placeholder 3"/>
          <p:cNvSpPr>
            <a:spLocks noGrp="1"/>
          </p:cNvSpPr>
          <p:nvPr>
            <p:ph type="sldNum" sz="quarter" idx="10"/>
          </p:nvPr>
        </p:nvSpPr>
        <p:spPr/>
        <p:txBody>
          <a:bodyPr/>
          <a:lstStyle/>
          <a:p>
            <a:fld id="{799209D2-3366-4119-A891-19729A827245}" type="slidenum">
              <a:rPr lang="en-US" smtClean="0"/>
              <a:t>14</a:t>
            </a:fld>
            <a:endParaRPr lang="en-US"/>
          </a:p>
        </p:txBody>
      </p:sp>
    </p:spTree>
    <p:extLst>
      <p:ext uri="{BB962C8B-B14F-4D97-AF65-F5344CB8AC3E}">
        <p14:creationId xmlns:p14="http://schemas.microsoft.com/office/powerpoint/2010/main" val="763756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should record the current temperature on the sheet.</a:t>
            </a:r>
            <a:endParaRPr lang="en-US" dirty="0"/>
          </a:p>
        </p:txBody>
      </p:sp>
      <p:sp>
        <p:nvSpPr>
          <p:cNvPr id="4" name="Slide Number Placeholder 3"/>
          <p:cNvSpPr>
            <a:spLocks noGrp="1"/>
          </p:cNvSpPr>
          <p:nvPr>
            <p:ph type="sldNum" sz="quarter" idx="10"/>
          </p:nvPr>
        </p:nvSpPr>
        <p:spPr/>
        <p:txBody>
          <a:bodyPr/>
          <a:lstStyle/>
          <a:p>
            <a:fld id="{799209D2-3366-4119-A891-19729A827245}" type="slidenum">
              <a:rPr lang="en-US" smtClean="0"/>
              <a:t>15</a:t>
            </a:fld>
            <a:endParaRPr lang="en-US"/>
          </a:p>
        </p:txBody>
      </p:sp>
    </p:spTree>
    <p:extLst>
      <p:ext uri="{BB962C8B-B14F-4D97-AF65-F5344CB8AC3E}">
        <p14:creationId xmlns:p14="http://schemas.microsoft.com/office/powerpoint/2010/main" val="2980531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students should look at the precipitation accumulated in 24 hours.  From November to May, this number will most likely be in measuring snow.  The webcams will be able to give the students more information on whether the precipitation was rain or snow.</a:t>
            </a:r>
            <a:endParaRPr lang="en-US" dirty="0"/>
          </a:p>
        </p:txBody>
      </p:sp>
      <p:sp>
        <p:nvSpPr>
          <p:cNvPr id="4" name="Slide Number Placeholder 3"/>
          <p:cNvSpPr>
            <a:spLocks noGrp="1"/>
          </p:cNvSpPr>
          <p:nvPr>
            <p:ph type="sldNum" sz="quarter" idx="10"/>
          </p:nvPr>
        </p:nvSpPr>
        <p:spPr/>
        <p:txBody>
          <a:bodyPr/>
          <a:lstStyle/>
          <a:p>
            <a:fld id="{799209D2-3366-4119-A891-19729A827245}" type="slidenum">
              <a:rPr lang="en-US" smtClean="0"/>
              <a:t>16</a:t>
            </a:fld>
            <a:endParaRPr lang="en-US"/>
          </a:p>
        </p:txBody>
      </p:sp>
    </p:spTree>
    <p:extLst>
      <p:ext uri="{BB962C8B-B14F-4D97-AF65-F5344CB8AC3E}">
        <p14:creationId xmlns:p14="http://schemas.microsoft.com/office/powerpoint/2010/main" val="2935731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will record it in the appropriate</a:t>
            </a:r>
            <a:r>
              <a:rPr lang="en-US" baseline="0" dirty="0" smtClean="0"/>
              <a:t> column.  The next thing students will record is the total snow depth in inches.</a:t>
            </a:r>
            <a:endParaRPr lang="en-US" dirty="0"/>
          </a:p>
        </p:txBody>
      </p:sp>
      <p:sp>
        <p:nvSpPr>
          <p:cNvPr id="4" name="Slide Number Placeholder 3"/>
          <p:cNvSpPr>
            <a:spLocks noGrp="1"/>
          </p:cNvSpPr>
          <p:nvPr>
            <p:ph type="sldNum" sz="quarter" idx="10"/>
          </p:nvPr>
        </p:nvSpPr>
        <p:spPr/>
        <p:txBody>
          <a:bodyPr/>
          <a:lstStyle/>
          <a:p>
            <a:fld id="{799209D2-3366-4119-A891-19729A827245}" type="slidenum">
              <a:rPr lang="en-US" smtClean="0"/>
              <a:t>17</a:t>
            </a:fld>
            <a:endParaRPr lang="en-US"/>
          </a:p>
        </p:txBody>
      </p:sp>
    </p:spTree>
    <p:extLst>
      <p:ext uri="{BB962C8B-B14F-4D97-AF65-F5344CB8AC3E}">
        <p14:creationId xmlns:p14="http://schemas.microsoft.com/office/powerpoint/2010/main" val="2781295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will go to the top of the</a:t>
            </a:r>
            <a:r>
              <a:rPr lang="en-US" baseline="0" dirty="0" smtClean="0"/>
              <a:t> list of the hour-by-hour reports and record the “Snow Depth in” number at the top of the list.  </a:t>
            </a:r>
            <a:endParaRPr lang="en-US" dirty="0"/>
          </a:p>
        </p:txBody>
      </p:sp>
      <p:sp>
        <p:nvSpPr>
          <p:cNvPr id="4" name="Slide Number Placeholder 3"/>
          <p:cNvSpPr>
            <a:spLocks noGrp="1"/>
          </p:cNvSpPr>
          <p:nvPr>
            <p:ph type="sldNum" sz="quarter" idx="10"/>
          </p:nvPr>
        </p:nvSpPr>
        <p:spPr/>
        <p:txBody>
          <a:bodyPr/>
          <a:lstStyle/>
          <a:p>
            <a:fld id="{799209D2-3366-4119-A891-19729A827245}" type="slidenum">
              <a:rPr lang="en-US" smtClean="0"/>
              <a:t>18</a:t>
            </a:fld>
            <a:endParaRPr lang="en-US"/>
          </a:p>
        </p:txBody>
      </p:sp>
    </p:spTree>
    <p:extLst>
      <p:ext uri="{BB962C8B-B14F-4D97-AF65-F5344CB8AC3E}">
        <p14:creationId xmlns:p14="http://schemas.microsoft.com/office/powerpoint/2010/main" val="3483806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9209D2-3366-4119-A891-19729A827245}" type="slidenum">
              <a:rPr lang="en-US" smtClean="0"/>
              <a:t>19</a:t>
            </a:fld>
            <a:endParaRPr lang="en-US"/>
          </a:p>
        </p:txBody>
      </p:sp>
    </p:spTree>
    <p:extLst>
      <p:ext uri="{BB962C8B-B14F-4D97-AF65-F5344CB8AC3E}">
        <p14:creationId xmlns:p14="http://schemas.microsoft.com/office/powerpoint/2010/main" val="3291274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the hard copy of the record sheet, s</a:t>
            </a:r>
            <a:r>
              <a:rPr lang="en-US" dirty="0" smtClean="0"/>
              <a:t>tudents should make sure that the correct month and year is in the box.  If it is</a:t>
            </a:r>
            <a:r>
              <a:rPr lang="en-US" baseline="0" dirty="0" smtClean="0"/>
              <a:t> not there,</a:t>
            </a:r>
            <a:r>
              <a:rPr lang="en-US" dirty="0" smtClean="0"/>
              <a:t> they should</a:t>
            </a:r>
            <a:r>
              <a:rPr lang="en-US" baseline="0" dirty="0" smtClean="0"/>
              <a:t> write it in.</a:t>
            </a:r>
            <a:endParaRPr lang="en-US" dirty="0"/>
          </a:p>
        </p:txBody>
      </p:sp>
      <p:sp>
        <p:nvSpPr>
          <p:cNvPr id="4" name="Slide Number Placeholder 3"/>
          <p:cNvSpPr>
            <a:spLocks noGrp="1"/>
          </p:cNvSpPr>
          <p:nvPr>
            <p:ph type="sldNum" sz="quarter" idx="10"/>
          </p:nvPr>
        </p:nvSpPr>
        <p:spPr/>
        <p:txBody>
          <a:bodyPr/>
          <a:lstStyle/>
          <a:p>
            <a:fld id="{799209D2-3366-4119-A891-19729A827245}" type="slidenum">
              <a:rPr lang="en-US" smtClean="0"/>
              <a:t>2</a:t>
            </a:fld>
            <a:endParaRPr lang="en-US"/>
          </a:p>
        </p:txBody>
      </p:sp>
    </p:spTree>
    <p:extLst>
      <p:ext uri="{BB962C8B-B14F-4D97-AF65-F5344CB8AC3E}">
        <p14:creationId xmlns:p14="http://schemas.microsoft.com/office/powerpoint/2010/main" val="2003836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they will make an X mark</a:t>
            </a:r>
            <a:r>
              <a:rPr lang="en-US" baseline="0" dirty="0" smtClean="0"/>
              <a:t> on the time their observation was made.</a:t>
            </a:r>
          </a:p>
          <a:p>
            <a:endParaRPr lang="en-US" baseline="0" dirty="0" smtClean="0"/>
          </a:p>
          <a:p>
            <a:r>
              <a:rPr lang="en-US" baseline="0" dirty="0" smtClean="0"/>
              <a:t>IMPORTANT:  Students should mark the time in Washington state, not where they live.</a:t>
            </a:r>
            <a:endParaRPr lang="en-US" dirty="0"/>
          </a:p>
        </p:txBody>
      </p:sp>
      <p:sp>
        <p:nvSpPr>
          <p:cNvPr id="4" name="Slide Number Placeholder 3"/>
          <p:cNvSpPr>
            <a:spLocks noGrp="1"/>
          </p:cNvSpPr>
          <p:nvPr>
            <p:ph type="sldNum" sz="quarter" idx="10"/>
          </p:nvPr>
        </p:nvSpPr>
        <p:spPr/>
        <p:txBody>
          <a:bodyPr/>
          <a:lstStyle/>
          <a:p>
            <a:fld id="{799209D2-3366-4119-A891-19729A827245}" type="slidenum">
              <a:rPr lang="en-US" smtClean="0"/>
              <a:t>20</a:t>
            </a:fld>
            <a:endParaRPr lang="en-US"/>
          </a:p>
        </p:txBody>
      </p:sp>
    </p:spTree>
    <p:extLst>
      <p:ext uri="{BB962C8B-B14F-4D97-AF65-F5344CB8AC3E}">
        <p14:creationId xmlns:p14="http://schemas.microsoft.com/office/powerpoint/2010/main" val="1526544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r>
              <a:rPr lang="en-US" baseline="0" dirty="0" smtClean="0"/>
              <a:t> military time.  Anything after 12:00 PST will be afternoon in Washington state.</a:t>
            </a:r>
            <a:endParaRPr lang="en-US" dirty="0"/>
          </a:p>
        </p:txBody>
      </p:sp>
      <p:sp>
        <p:nvSpPr>
          <p:cNvPr id="4" name="Slide Number Placeholder 3"/>
          <p:cNvSpPr>
            <a:spLocks noGrp="1"/>
          </p:cNvSpPr>
          <p:nvPr>
            <p:ph type="sldNum" sz="quarter" idx="10"/>
          </p:nvPr>
        </p:nvSpPr>
        <p:spPr/>
        <p:txBody>
          <a:bodyPr/>
          <a:lstStyle/>
          <a:p>
            <a:fld id="{799209D2-3366-4119-A891-19729A827245}" type="slidenum">
              <a:rPr lang="en-US" smtClean="0"/>
              <a:t>21</a:t>
            </a:fld>
            <a:endParaRPr lang="en-US"/>
          </a:p>
        </p:txBody>
      </p:sp>
    </p:spTree>
    <p:extLst>
      <p:ext uri="{BB962C8B-B14F-4D97-AF65-F5344CB8AC3E}">
        <p14:creationId xmlns:p14="http://schemas.microsoft.com/office/powerpoint/2010/main" val="297528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an X in the box for either morning</a:t>
            </a:r>
            <a:r>
              <a:rPr lang="en-US" baseline="0" dirty="0" smtClean="0"/>
              <a:t> or afternoon in WASHINGTON STATE.</a:t>
            </a:r>
          </a:p>
          <a:p>
            <a:endParaRPr lang="en-US" baseline="0" dirty="0" smtClean="0"/>
          </a:p>
          <a:p>
            <a:r>
              <a:rPr lang="en-US" baseline="0" dirty="0" smtClean="0"/>
              <a:t>Adaptation:  You may have students write in the time of observation instead.</a:t>
            </a:r>
          </a:p>
          <a:p>
            <a:endParaRPr lang="en-US" baseline="0" dirty="0" smtClean="0"/>
          </a:p>
        </p:txBody>
      </p:sp>
      <p:sp>
        <p:nvSpPr>
          <p:cNvPr id="4" name="Slide Number Placeholder 3"/>
          <p:cNvSpPr>
            <a:spLocks noGrp="1"/>
          </p:cNvSpPr>
          <p:nvPr>
            <p:ph type="sldNum" sz="quarter" idx="10"/>
          </p:nvPr>
        </p:nvSpPr>
        <p:spPr/>
        <p:txBody>
          <a:bodyPr/>
          <a:lstStyle/>
          <a:p>
            <a:fld id="{799209D2-3366-4119-A891-19729A827245}" type="slidenum">
              <a:rPr lang="en-US" smtClean="0"/>
              <a:t>22</a:t>
            </a:fld>
            <a:endParaRPr lang="en-US"/>
          </a:p>
        </p:txBody>
      </p:sp>
    </p:spTree>
    <p:extLst>
      <p:ext uri="{BB962C8B-B14F-4D97-AF65-F5344CB8AC3E}">
        <p14:creationId xmlns:p14="http://schemas.microsoft.com/office/powerpoint/2010/main" val="15265446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students will click on the picture labeled “Make Observations.”</a:t>
            </a:r>
            <a:endParaRPr lang="en-US" dirty="0"/>
          </a:p>
        </p:txBody>
      </p:sp>
      <p:sp>
        <p:nvSpPr>
          <p:cNvPr id="4" name="Slide Number Placeholder 3"/>
          <p:cNvSpPr>
            <a:spLocks noGrp="1"/>
          </p:cNvSpPr>
          <p:nvPr>
            <p:ph type="sldNum" sz="quarter" idx="10"/>
          </p:nvPr>
        </p:nvSpPr>
        <p:spPr/>
        <p:txBody>
          <a:bodyPr/>
          <a:lstStyle/>
          <a:p>
            <a:fld id="{799209D2-3366-4119-A891-19729A827245}" type="slidenum">
              <a:rPr lang="en-US" smtClean="0"/>
              <a:t>23</a:t>
            </a:fld>
            <a:endParaRPr lang="en-US"/>
          </a:p>
        </p:txBody>
      </p:sp>
    </p:spTree>
    <p:extLst>
      <p:ext uri="{BB962C8B-B14F-4D97-AF65-F5344CB8AC3E}">
        <p14:creationId xmlns:p14="http://schemas.microsoft.com/office/powerpoint/2010/main" val="1445572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 bring</a:t>
            </a:r>
            <a:r>
              <a:rPr lang="en-US" baseline="0" dirty="0" smtClean="0"/>
              <a:t> them to the webcam page of the Mount Rainier National Park website.  They should click on the Mountain camera.</a:t>
            </a:r>
            <a:endParaRPr lang="en-US" dirty="0"/>
          </a:p>
        </p:txBody>
      </p:sp>
      <p:sp>
        <p:nvSpPr>
          <p:cNvPr id="4" name="Slide Number Placeholder 3"/>
          <p:cNvSpPr>
            <a:spLocks noGrp="1"/>
          </p:cNvSpPr>
          <p:nvPr>
            <p:ph type="sldNum" sz="quarter" idx="10"/>
          </p:nvPr>
        </p:nvSpPr>
        <p:spPr/>
        <p:txBody>
          <a:bodyPr/>
          <a:lstStyle/>
          <a:p>
            <a:fld id="{799209D2-3366-4119-A891-19729A827245}" type="slidenum">
              <a:rPr lang="en-US" smtClean="0"/>
              <a:t>24</a:t>
            </a:fld>
            <a:endParaRPr lang="en-US"/>
          </a:p>
        </p:txBody>
      </p:sp>
    </p:spTree>
    <p:extLst>
      <p:ext uri="{BB962C8B-B14F-4D97-AF65-F5344CB8AC3E}">
        <p14:creationId xmlns:p14="http://schemas.microsoft.com/office/powerpoint/2010/main" val="709801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make notes of any observations on the camera.  A new image is uploaded every</a:t>
            </a:r>
            <a:r>
              <a:rPr lang="en-US" baseline="0" dirty="0" smtClean="0"/>
              <a:t> 5 minutes.</a:t>
            </a:r>
            <a:endParaRPr lang="en-US" dirty="0"/>
          </a:p>
        </p:txBody>
      </p:sp>
      <p:sp>
        <p:nvSpPr>
          <p:cNvPr id="4" name="Slide Number Placeholder 3"/>
          <p:cNvSpPr>
            <a:spLocks noGrp="1"/>
          </p:cNvSpPr>
          <p:nvPr>
            <p:ph type="sldNum" sz="quarter" idx="10"/>
          </p:nvPr>
        </p:nvSpPr>
        <p:spPr/>
        <p:txBody>
          <a:bodyPr/>
          <a:lstStyle/>
          <a:p>
            <a:fld id="{799209D2-3366-4119-A891-19729A827245}" type="slidenum">
              <a:rPr lang="en-US" smtClean="0"/>
              <a:t>25</a:t>
            </a:fld>
            <a:endParaRPr lang="en-US"/>
          </a:p>
        </p:txBody>
      </p:sp>
    </p:spTree>
    <p:extLst>
      <p:ext uri="{BB962C8B-B14F-4D97-AF65-F5344CB8AC3E}">
        <p14:creationId xmlns:p14="http://schemas.microsoft.com/office/powerpoint/2010/main" val="4216436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should put x</a:t>
            </a:r>
            <a:r>
              <a:rPr lang="en-US" baseline="0" dirty="0" smtClean="0"/>
              <a:t> marks in the boxes if they see any of those weather phenomena.  </a:t>
            </a:r>
            <a:endParaRPr lang="en-US" dirty="0"/>
          </a:p>
        </p:txBody>
      </p:sp>
      <p:sp>
        <p:nvSpPr>
          <p:cNvPr id="4" name="Slide Number Placeholder 3"/>
          <p:cNvSpPr>
            <a:spLocks noGrp="1"/>
          </p:cNvSpPr>
          <p:nvPr>
            <p:ph type="sldNum" sz="quarter" idx="10"/>
          </p:nvPr>
        </p:nvSpPr>
        <p:spPr/>
        <p:txBody>
          <a:bodyPr/>
          <a:lstStyle/>
          <a:p>
            <a:fld id="{799209D2-3366-4119-A891-19729A827245}" type="slidenum">
              <a:rPr lang="en-US" smtClean="0"/>
              <a:t>26</a:t>
            </a:fld>
            <a:endParaRPr lang="en-US"/>
          </a:p>
        </p:txBody>
      </p:sp>
    </p:spTree>
    <p:extLst>
      <p:ext uri="{BB962C8B-B14F-4D97-AF65-F5344CB8AC3E}">
        <p14:creationId xmlns:p14="http://schemas.microsoft.com/office/powerpoint/2010/main" val="6951035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they should click on the other webcams</a:t>
            </a:r>
            <a:r>
              <a:rPr lang="en-US" baseline="0" dirty="0" smtClean="0"/>
              <a:t> at Paradise (there are other webcams at Longmire, Sunrise, Carbon River, and Camp Muir, so make sure they only record observations from the Paradise webcams).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99209D2-3366-4119-A891-19729A827245}" type="slidenum">
              <a:rPr lang="en-US" smtClean="0"/>
              <a:t>27</a:t>
            </a:fld>
            <a:endParaRPr lang="en-US"/>
          </a:p>
        </p:txBody>
      </p:sp>
    </p:spTree>
    <p:extLst>
      <p:ext uri="{BB962C8B-B14F-4D97-AF65-F5344CB8AC3E}">
        <p14:creationId xmlns:p14="http://schemas.microsoft.com/office/powerpoint/2010/main" val="4100398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can save images (with teacher’s permission) from the webcam by right clicking and selecting “Save As.”  Students should rename the image with the date.</a:t>
            </a:r>
            <a:endParaRPr lang="en-US" dirty="0"/>
          </a:p>
        </p:txBody>
      </p:sp>
      <p:sp>
        <p:nvSpPr>
          <p:cNvPr id="4" name="Slide Number Placeholder 3"/>
          <p:cNvSpPr>
            <a:spLocks noGrp="1"/>
          </p:cNvSpPr>
          <p:nvPr>
            <p:ph type="sldNum" sz="quarter" idx="10"/>
          </p:nvPr>
        </p:nvSpPr>
        <p:spPr/>
        <p:txBody>
          <a:bodyPr/>
          <a:lstStyle/>
          <a:p>
            <a:fld id="{799209D2-3366-4119-A891-19729A827245}" type="slidenum">
              <a:rPr lang="en-US" smtClean="0"/>
              <a:t>28</a:t>
            </a:fld>
            <a:endParaRPr lang="en-US"/>
          </a:p>
        </p:txBody>
      </p:sp>
    </p:spTree>
    <p:extLst>
      <p:ext uri="{BB962C8B-B14F-4D97-AF65-F5344CB8AC3E}">
        <p14:creationId xmlns:p14="http://schemas.microsoft.com/office/powerpoint/2010/main" val="25449944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should</a:t>
            </a:r>
            <a:r>
              <a:rPr lang="en-US" baseline="0" dirty="0" smtClean="0"/>
              <a:t> write 2-3 sentences on their observations.  They can use the questions at the top of the column as writing prompts.</a:t>
            </a:r>
            <a:endParaRPr lang="en-US" dirty="0"/>
          </a:p>
        </p:txBody>
      </p:sp>
      <p:sp>
        <p:nvSpPr>
          <p:cNvPr id="4" name="Slide Number Placeholder 3"/>
          <p:cNvSpPr>
            <a:spLocks noGrp="1"/>
          </p:cNvSpPr>
          <p:nvPr>
            <p:ph type="sldNum" sz="quarter" idx="10"/>
          </p:nvPr>
        </p:nvSpPr>
        <p:spPr/>
        <p:txBody>
          <a:bodyPr/>
          <a:lstStyle/>
          <a:p>
            <a:fld id="{799209D2-3366-4119-A891-19729A827245}" type="slidenum">
              <a:rPr lang="en-US" smtClean="0"/>
              <a:t>29</a:t>
            </a:fld>
            <a:endParaRPr lang="en-US"/>
          </a:p>
        </p:txBody>
      </p:sp>
    </p:spTree>
    <p:extLst>
      <p:ext uri="{BB962C8B-B14F-4D97-AF65-F5344CB8AC3E}">
        <p14:creationId xmlns:p14="http://schemas.microsoft.com/office/powerpoint/2010/main" val="786658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should click</a:t>
            </a:r>
            <a:r>
              <a:rPr lang="en-US" baseline="0" dirty="0" smtClean="0"/>
              <a:t> on the picture that says “Collect Weather Data.”</a:t>
            </a:r>
            <a:endParaRPr lang="en-US" dirty="0"/>
          </a:p>
        </p:txBody>
      </p:sp>
      <p:sp>
        <p:nvSpPr>
          <p:cNvPr id="4" name="Slide Number Placeholder 3"/>
          <p:cNvSpPr>
            <a:spLocks noGrp="1"/>
          </p:cNvSpPr>
          <p:nvPr>
            <p:ph type="sldNum" sz="quarter" idx="10"/>
          </p:nvPr>
        </p:nvSpPr>
        <p:spPr/>
        <p:txBody>
          <a:bodyPr/>
          <a:lstStyle/>
          <a:p>
            <a:fld id="{799209D2-3366-4119-A891-19729A827245}" type="slidenum">
              <a:rPr lang="en-US" smtClean="0"/>
              <a:t>3</a:t>
            </a:fld>
            <a:endParaRPr lang="en-US"/>
          </a:p>
        </p:txBody>
      </p:sp>
    </p:spTree>
    <p:extLst>
      <p:ext uri="{BB962C8B-B14F-4D97-AF65-F5344CB8AC3E}">
        <p14:creationId xmlns:p14="http://schemas.microsoft.com/office/powerpoint/2010/main" val="3851555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Lastly, they should add their initials so</a:t>
            </a:r>
            <a:r>
              <a:rPr lang="en-US" baseline="0" dirty="0" smtClean="0"/>
              <a:t> the class knows who took the observations for that day.</a:t>
            </a:r>
            <a:endParaRPr lang="en-US" dirty="0"/>
          </a:p>
        </p:txBody>
      </p:sp>
      <p:sp>
        <p:nvSpPr>
          <p:cNvPr id="4" name="Slide Number Placeholder 3"/>
          <p:cNvSpPr>
            <a:spLocks noGrp="1"/>
          </p:cNvSpPr>
          <p:nvPr>
            <p:ph type="sldNum" sz="quarter" idx="10"/>
          </p:nvPr>
        </p:nvSpPr>
        <p:spPr/>
        <p:txBody>
          <a:bodyPr/>
          <a:lstStyle/>
          <a:p>
            <a:fld id="{799209D2-3366-4119-A891-19729A827245}" type="slidenum">
              <a:rPr lang="en-US" smtClean="0"/>
              <a:t>30</a:t>
            </a:fld>
            <a:endParaRPr lang="en-US"/>
          </a:p>
        </p:txBody>
      </p:sp>
    </p:spTree>
    <p:extLst>
      <p:ext uri="{BB962C8B-B14F-4D97-AF65-F5344CB8AC3E}">
        <p14:creationId xmlns:p14="http://schemas.microsoft.com/office/powerpoint/2010/main" val="3011367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will bring them to the website of a weather station in Paradise, Washington.  Paradise is located at approximately 5,400 feet on the southwestern slope of Mount Rainier.</a:t>
            </a:r>
          </a:p>
          <a:p>
            <a:endParaRPr lang="en-US" dirty="0"/>
          </a:p>
        </p:txBody>
      </p:sp>
      <p:sp>
        <p:nvSpPr>
          <p:cNvPr id="4" name="Slide Number Placeholder 3"/>
          <p:cNvSpPr>
            <a:spLocks noGrp="1"/>
          </p:cNvSpPr>
          <p:nvPr>
            <p:ph type="sldNum" sz="quarter" idx="10"/>
          </p:nvPr>
        </p:nvSpPr>
        <p:spPr/>
        <p:txBody>
          <a:bodyPr/>
          <a:lstStyle/>
          <a:p>
            <a:fld id="{799209D2-3366-4119-A891-19729A827245}" type="slidenum">
              <a:rPr lang="en-US" smtClean="0"/>
              <a:t>4</a:t>
            </a:fld>
            <a:endParaRPr lang="en-US"/>
          </a:p>
        </p:txBody>
      </p:sp>
    </p:spTree>
    <p:extLst>
      <p:ext uri="{BB962C8B-B14F-4D97-AF65-F5344CB8AC3E}">
        <p14:creationId xmlns:p14="http://schemas.microsoft.com/office/powerpoint/2010/main" val="297528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Mount </a:t>
            </a:r>
            <a:r>
              <a:rPr lang="en-US" baseline="0" dirty="0" smtClean="0"/>
              <a:t>Rainier National Park is located in Washington State.</a:t>
            </a:r>
            <a:endParaRPr lang="en-US" dirty="0"/>
          </a:p>
        </p:txBody>
      </p:sp>
      <p:sp>
        <p:nvSpPr>
          <p:cNvPr id="4" name="Slide Number Placeholder 3"/>
          <p:cNvSpPr>
            <a:spLocks noGrp="1"/>
          </p:cNvSpPr>
          <p:nvPr>
            <p:ph type="sldNum" sz="quarter" idx="10"/>
          </p:nvPr>
        </p:nvSpPr>
        <p:spPr/>
        <p:txBody>
          <a:bodyPr/>
          <a:lstStyle/>
          <a:p>
            <a:fld id="{799209D2-3366-4119-A891-19729A827245}" type="slidenum">
              <a:rPr lang="en-US" smtClean="0"/>
              <a:t>5</a:t>
            </a:fld>
            <a:endParaRPr lang="en-US"/>
          </a:p>
        </p:txBody>
      </p:sp>
    </p:spTree>
    <p:extLst>
      <p:ext uri="{BB962C8B-B14F-4D97-AF65-F5344CB8AC3E}">
        <p14:creationId xmlns:p14="http://schemas.microsoft.com/office/powerpoint/2010/main" val="297528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a:t>
            </a:r>
            <a:r>
              <a:rPr lang="en-US" baseline="0" dirty="0" smtClean="0"/>
              <a:t> approximately 60 miles south east of Seattle, Washington, a major city.</a:t>
            </a:r>
            <a:endParaRPr lang="en-US" dirty="0"/>
          </a:p>
        </p:txBody>
      </p:sp>
      <p:sp>
        <p:nvSpPr>
          <p:cNvPr id="4" name="Slide Number Placeholder 3"/>
          <p:cNvSpPr>
            <a:spLocks noGrp="1"/>
          </p:cNvSpPr>
          <p:nvPr>
            <p:ph type="sldNum" sz="quarter" idx="10"/>
          </p:nvPr>
        </p:nvSpPr>
        <p:spPr/>
        <p:txBody>
          <a:bodyPr/>
          <a:lstStyle/>
          <a:p>
            <a:fld id="{799209D2-3366-4119-A891-19729A827245}" type="slidenum">
              <a:rPr lang="en-US" smtClean="0"/>
              <a:t>6</a:t>
            </a:fld>
            <a:endParaRPr lang="en-US"/>
          </a:p>
        </p:txBody>
      </p:sp>
    </p:spTree>
    <p:extLst>
      <p:ext uri="{BB962C8B-B14F-4D97-AF65-F5344CB8AC3E}">
        <p14:creationId xmlns:p14="http://schemas.microsoft.com/office/powerpoint/2010/main" val="297528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Paradise,</a:t>
            </a:r>
            <a:r>
              <a:rPr lang="en-US" baseline="0" dirty="0" smtClean="0"/>
              <a:t> where the weather station is located, is the 2</a:t>
            </a:r>
            <a:r>
              <a:rPr lang="en-US" baseline="30000" dirty="0" smtClean="0"/>
              <a:t>nd</a:t>
            </a:r>
            <a:r>
              <a:rPr lang="en-US" baseline="0" dirty="0" smtClean="0"/>
              <a:t> snowiest recorded place on Earth.  The weather at Paradise has been observed and recorded for over 100 years.  The students will be continuing the tradition!  </a:t>
            </a:r>
          </a:p>
          <a:p>
            <a:endParaRPr lang="en-US" baseline="0" dirty="0" smtClean="0"/>
          </a:p>
          <a:p>
            <a:r>
              <a:rPr lang="en-US" baseline="0" dirty="0" smtClean="0"/>
              <a:t>The red arrow points to the location of the weather station, on the southern flanks of Mount Rainier.  For reference, point out the location of Seattle in the picture.  Seattle is to the northwest of the mountain.</a:t>
            </a:r>
          </a:p>
          <a:p>
            <a:endParaRPr lang="en-US" baseline="0" dirty="0" smtClean="0"/>
          </a:p>
          <a:p>
            <a:r>
              <a:rPr lang="en-US" baseline="0" dirty="0" smtClean="0"/>
              <a:t>Extension:  Point out the snow and glaciers on Mount Rainier.  How does this compare to the lowlands around </a:t>
            </a:r>
            <a:r>
              <a:rPr lang="en-US" baseline="0" smtClean="0"/>
              <a:t>the mountain?</a:t>
            </a:r>
            <a:endParaRPr lang="en-US" baseline="0" dirty="0" smtClean="0"/>
          </a:p>
          <a:p>
            <a:endParaRPr lang="en-US" baseline="0" dirty="0" smtClean="0"/>
          </a:p>
          <a:p>
            <a:r>
              <a:rPr lang="en-US" baseline="0" dirty="0" smtClean="0"/>
              <a:t>Why is Mount Rainier so snowy?  Warm, moist air from the Pacific Ocean is pushed west towards Mount Rainier.  Clouds form as the moisture condenses.  At 14,410 feet tall, Mount Rainier acts as a large barriers for clouds moving westward.  As the clouds move further and further up the mountain, the air can no longer hold as much moisture and precipitation falls.  At high elevations, like Paradise, where much of the year is at or below freezing, this precipitation comes in the form of snow.</a:t>
            </a:r>
            <a:endParaRPr lang="en-US" dirty="0"/>
          </a:p>
        </p:txBody>
      </p:sp>
      <p:sp>
        <p:nvSpPr>
          <p:cNvPr id="4" name="Slide Number Placeholder 3"/>
          <p:cNvSpPr>
            <a:spLocks noGrp="1"/>
          </p:cNvSpPr>
          <p:nvPr>
            <p:ph type="sldNum" sz="quarter" idx="10"/>
          </p:nvPr>
        </p:nvSpPr>
        <p:spPr/>
        <p:txBody>
          <a:bodyPr/>
          <a:lstStyle/>
          <a:p>
            <a:fld id="{799209D2-3366-4119-A891-19729A827245}" type="slidenum">
              <a:rPr lang="en-US" smtClean="0"/>
              <a:t>7</a:t>
            </a:fld>
            <a:endParaRPr lang="en-US"/>
          </a:p>
        </p:txBody>
      </p:sp>
    </p:spTree>
    <p:extLst>
      <p:ext uri="{BB962C8B-B14F-4D97-AF65-F5344CB8AC3E}">
        <p14:creationId xmlns:p14="http://schemas.microsoft.com/office/powerpoint/2010/main" val="297528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should look at the date on the weather station.  In this example, it is February 11</a:t>
            </a:r>
            <a:r>
              <a:rPr lang="en-US" baseline="30000" dirty="0" smtClean="0"/>
              <a:t>th</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99209D2-3366-4119-A891-19729A827245}" type="slidenum">
              <a:rPr lang="en-US" smtClean="0"/>
              <a:t>8</a:t>
            </a:fld>
            <a:endParaRPr lang="en-US"/>
          </a:p>
        </p:txBody>
      </p:sp>
    </p:spTree>
    <p:extLst>
      <p:ext uri="{BB962C8B-B14F-4D97-AF65-F5344CB8AC3E}">
        <p14:creationId xmlns:p14="http://schemas.microsoft.com/office/powerpoint/2010/main" val="297528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find the matching date on the reporting form.  This is where they will write in their data.  This student correctly</a:t>
            </a:r>
            <a:r>
              <a:rPr lang="en-US" baseline="0" dirty="0" smtClean="0"/>
              <a:t> chose the row labeled “11” since it is the 11</a:t>
            </a:r>
            <a:r>
              <a:rPr lang="en-US" baseline="30000" dirty="0" smtClean="0"/>
              <a:t>th</a:t>
            </a:r>
            <a:r>
              <a:rPr lang="en-US" baseline="0" dirty="0" smtClean="0"/>
              <a:t> day of the month.</a:t>
            </a:r>
            <a:endParaRPr lang="en-US" dirty="0"/>
          </a:p>
        </p:txBody>
      </p:sp>
      <p:sp>
        <p:nvSpPr>
          <p:cNvPr id="4" name="Slide Number Placeholder 3"/>
          <p:cNvSpPr>
            <a:spLocks noGrp="1"/>
          </p:cNvSpPr>
          <p:nvPr>
            <p:ph type="sldNum" sz="quarter" idx="10"/>
          </p:nvPr>
        </p:nvSpPr>
        <p:spPr/>
        <p:txBody>
          <a:bodyPr/>
          <a:lstStyle/>
          <a:p>
            <a:fld id="{799209D2-3366-4119-A891-19729A827245}" type="slidenum">
              <a:rPr lang="en-US" smtClean="0"/>
              <a:t>9</a:t>
            </a:fld>
            <a:endParaRPr lang="en-US"/>
          </a:p>
        </p:txBody>
      </p:sp>
    </p:spTree>
    <p:extLst>
      <p:ext uri="{BB962C8B-B14F-4D97-AF65-F5344CB8AC3E}">
        <p14:creationId xmlns:p14="http://schemas.microsoft.com/office/powerpoint/2010/main" val="3542393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963412-3F7B-4153-A6AF-52CC45F89630}"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89159-A719-4CB7-8258-0C584B03E919}" type="slidenum">
              <a:rPr lang="en-US" smtClean="0"/>
              <a:t>‹#›</a:t>
            </a:fld>
            <a:endParaRPr lang="en-US"/>
          </a:p>
        </p:txBody>
      </p:sp>
    </p:spTree>
    <p:extLst>
      <p:ext uri="{BB962C8B-B14F-4D97-AF65-F5344CB8AC3E}">
        <p14:creationId xmlns:p14="http://schemas.microsoft.com/office/powerpoint/2010/main" val="3147270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963412-3F7B-4153-A6AF-52CC45F89630}"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89159-A719-4CB7-8258-0C584B03E919}" type="slidenum">
              <a:rPr lang="en-US" smtClean="0"/>
              <a:t>‹#›</a:t>
            </a:fld>
            <a:endParaRPr lang="en-US"/>
          </a:p>
        </p:txBody>
      </p:sp>
    </p:spTree>
    <p:extLst>
      <p:ext uri="{BB962C8B-B14F-4D97-AF65-F5344CB8AC3E}">
        <p14:creationId xmlns:p14="http://schemas.microsoft.com/office/powerpoint/2010/main" val="139368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963412-3F7B-4153-A6AF-52CC45F89630}"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89159-A719-4CB7-8258-0C584B03E919}" type="slidenum">
              <a:rPr lang="en-US" smtClean="0"/>
              <a:t>‹#›</a:t>
            </a:fld>
            <a:endParaRPr lang="en-US"/>
          </a:p>
        </p:txBody>
      </p:sp>
    </p:spTree>
    <p:extLst>
      <p:ext uri="{BB962C8B-B14F-4D97-AF65-F5344CB8AC3E}">
        <p14:creationId xmlns:p14="http://schemas.microsoft.com/office/powerpoint/2010/main" val="2294935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963412-3F7B-4153-A6AF-52CC45F89630}"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89159-A719-4CB7-8258-0C584B03E919}" type="slidenum">
              <a:rPr lang="en-US" smtClean="0"/>
              <a:t>‹#›</a:t>
            </a:fld>
            <a:endParaRPr lang="en-US"/>
          </a:p>
        </p:txBody>
      </p:sp>
    </p:spTree>
    <p:extLst>
      <p:ext uri="{BB962C8B-B14F-4D97-AF65-F5344CB8AC3E}">
        <p14:creationId xmlns:p14="http://schemas.microsoft.com/office/powerpoint/2010/main" val="420436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963412-3F7B-4153-A6AF-52CC45F89630}"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89159-A719-4CB7-8258-0C584B03E919}" type="slidenum">
              <a:rPr lang="en-US" smtClean="0"/>
              <a:t>‹#›</a:t>
            </a:fld>
            <a:endParaRPr lang="en-US"/>
          </a:p>
        </p:txBody>
      </p:sp>
    </p:spTree>
    <p:extLst>
      <p:ext uri="{BB962C8B-B14F-4D97-AF65-F5344CB8AC3E}">
        <p14:creationId xmlns:p14="http://schemas.microsoft.com/office/powerpoint/2010/main" val="3167518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963412-3F7B-4153-A6AF-52CC45F89630}" type="datetimeFigureOut">
              <a:rPr lang="en-US" smtClean="0"/>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89159-A719-4CB7-8258-0C584B03E919}" type="slidenum">
              <a:rPr lang="en-US" smtClean="0"/>
              <a:t>‹#›</a:t>
            </a:fld>
            <a:endParaRPr lang="en-US"/>
          </a:p>
        </p:txBody>
      </p:sp>
    </p:spTree>
    <p:extLst>
      <p:ext uri="{BB962C8B-B14F-4D97-AF65-F5344CB8AC3E}">
        <p14:creationId xmlns:p14="http://schemas.microsoft.com/office/powerpoint/2010/main" val="366047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963412-3F7B-4153-A6AF-52CC45F89630}" type="datetimeFigureOut">
              <a:rPr lang="en-US" smtClean="0"/>
              <a:t>10/15/2014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089159-A719-4CB7-8258-0C584B03E919}" type="slidenum">
              <a:rPr lang="en-US" smtClean="0"/>
              <a:t>‹#›</a:t>
            </a:fld>
            <a:endParaRPr lang="en-US"/>
          </a:p>
        </p:txBody>
      </p:sp>
    </p:spTree>
    <p:extLst>
      <p:ext uri="{BB962C8B-B14F-4D97-AF65-F5344CB8AC3E}">
        <p14:creationId xmlns:p14="http://schemas.microsoft.com/office/powerpoint/2010/main" val="1183156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963412-3F7B-4153-A6AF-52CC45F89630}" type="datetimeFigureOut">
              <a:rPr lang="en-US" smtClean="0"/>
              <a:t>10/15/2014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089159-A719-4CB7-8258-0C584B03E919}" type="slidenum">
              <a:rPr lang="en-US" smtClean="0"/>
              <a:t>‹#›</a:t>
            </a:fld>
            <a:endParaRPr lang="en-US"/>
          </a:p>
        </p:txBody>
      </p:sp>
    </p:spTree>
    <p:extLst>
      <p:ext uri="{BB962C8B-B14F-4D97-AF65-F5344CB8AC3E}">
        <p14:creationId xmlns:p14="http://schemas.microsoft.com/office/powerpoint/2010/main" val="4267611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963412-3F7B-4153-A6AF-52CC45F89630}" type="datetimeFigureOut">
              <a:rPr lang="en-US" smtClean="0"/>
              <a:t>10/15/2014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089159-A719-4CB7-8258-0C584B03E919}" type="slidenum">
              <a:rPr lang="en-US" smtClean="0"/>
              <a:t>‹#›</a:t>
            </a:fld>
            <a:endParaRPr lang="en-US"/>
          </a:p>
        </p:txBody>
      </p:sp>
    </p:spTree>
    <p:extLst>
      <p:ext uri="{BB962C8B-B14F-4D97-AF65-F5344CB8AC3E}">
        <p14:creationId xmlns:p14="http://schemas.microsoft.com/office/powerpoint/2010/main" val="3589053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963412-3F7B-4153-A6AF-52CC45F89630}" type="datetimeFigureOut">
              <a:rPr lang="en-US" smtClean="0"/>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89159-A719-4CB7-8258-0C584B03E919}" type="slidenum">
              <a:rPr lang="en-US" smtClean="0"/>
              <a:t>‹#›</a:t>
            </a:fld>
            <a:endParaRPr lang="en-US"/>
          </a:p>
        </p:txBody>
      </p:sp>
    </p:spTree>
    <p:extLst>
      <p:ext uri="{BB962C8B-B14F-4D97-AF65-F5344CB8AC3E}">
        <p14:creationId xmlns:p14="http://schemas.microsoft.com/office/powerpoint/2010/main" val="2667581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963412-3F7B-4153-A6AF-52CC45F89630}" type="datetimeFigureOut">
              <a:rPr lang="en-US" smtClean="0"/>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89159-A719-4CB7-8258-0C584B03E919}" type="slidenum">
              <a:rPr lang="en-US" smtClean="0"/>
              <a:t>‹#›</a:t>
            </a:fld>
            <a:endParaRPr lang="en-US"/>
          </a:p>
        </p:txBody>
      </p:sp>
    </p:spTree>
    <p:extLst>
      <p:ext uri="{BB962C8B-B14F-4D97-AF65-F5344CB8AC3E}">
        <p14:creationId xmlns:p14="http://schemas.microsoft.com/office/powerpoint/2010/main" val="1761516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63412-3F7B-4153-A6AF-52CC45F89630}" type="datetimeFigureOut">
              <a:rPr lang="en-US" smtClean="0"/>
              <a:t>10/15/2014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089159-A719-4CB7-8258-0C584B03E919}" type="slidenum">
              <a:rPr lang="en-US" smtClean="0"/>
              <a:t>‹#›</a:t>
            </a:fld>
            <a:endParaRPr lang="en-US"/>
          </a:p>
        </p:txBody>
      </p:sp>
    </p:spTree>
    <p:extLst>
      <p:ext uri="{BB962C8B-B14F-4D97-AF65-F5344CB8AC3E}">
        <p14:creationId xmlns:p14="http://schemas.microsoft.com/office/powerpoint/2010/main" val="271837616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nps.gov/mora/photosmultimedia/webcams.htm" TargetMode="External"/><Relationship Id="rId5" Type="http://schemas.openxmlformats.org/officeDocument/2006/relationships/image" Target="../media/image2.jpeg"/><Relationship Id="rId4" Type="http://schemas.openxmlformats.org/officeDocument/2006/relationships/hyperlink" Target="http://mesowest.utah.edu/cgi-bin/droman/meso_base.cgi?stn=PVC55&amp;product=&amp;time=LOCA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www.nps.gov/mora/photosmultimedia/webcams.htm" TargetMode="External"/><Relationship Id="rId5" Type="http://schemas.openxmlformats.org/officeDocument/2006/relationships/image" Target="../media/image2.jpeg"/><Relationship Id="rId4" Type="http://schemas.openxmlformats.org/officeDocument/2006/relationships/hyperlink" Target="http://mesowest.utah.edu/cgi-bin/droman/meso_base.cgi?stn=PVC55&amp;product=&amp;time=LOCA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www.nps.gov/mora/photosmultimedia/webcams.htm" TargetMode="External"/><Relationship Id="rId5" Type="http://schemas.openxmlformats.org/officeDocument/2006/relationships/image" Target="../media/image2.jpeg"/><Relationship Id="rId4" Type="http://schemas.openxmlformats.org/officeDocument/2006/relationships/hyperlink" Target="http://mesowest.utah.edu/cgi-bin/droman/meso_base.cgi?stn=PVC55&amp;product=&amp;time=LOCA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komonews.com/images/131101_lenticular_clouds_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7222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28600" y="-18473"/>
            <a:ext cx="9525000" cy="6876473"/>
            <a:chOff x="-228600" y="-18473"/>
            <a:chExt cx="9525000" cy="6876473"/>
          </a:xfrm>
        </p:grpSpPr>
        <p:sp>
          <p:nvSpPr>
            <p:cNvPr id="8" name="Rectangle 7"/>
            <p:cNvSpPr/>
            <p:nvPr/>
          </p:nvSpPr>
          <p:spPr>
            <a:xfrm>
              <a:off x="0" y="0"/>
              <a:ext cx="9144000" cy="6858000"/>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18473"/>
              <a:ext cx="9296400"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9600000" sx="107000" sy="107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rot="10800000">
              <a:off x="-228600" y="5084618"/>
              <a:ext cx="9374909"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20400000" sx="107000" sy="107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955191" y="406553"/>
            <a:ext cx="698556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Mount Rainier Weather</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2" descr="http://2.bp.blogspot.com/-MsthW6nIaKw/T9Y7KmoNhWI/AAAAAAAABfk/bHV0MeeLJf4/s1600/IMG_9899.JP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9841"/>
          <a:stretch/>
        </p:blipFill>
        <p:spPr bwMode="auto">
          <a:xfrm>
            <a:off x="914400" y="1555217"/>
            <a:ext cx="2181432" cy="326179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96824" y="4849668"/>
            <a:ext cx="3416584" cy="523220"/>
          </a:xfrm>
          <a:prstGeom prst="rect">
            <a:avLst/>
          </a:prstGeom>
          <a:noFill/>
        </p:spPr>
        <p:txBody>
          <a:bodyPr wrap="square" lIns="91440" tIns="45720" rIns="91440" bIns="45720">
            <a:spAutoFit/>
          </a:bodyPr>
          <a:lstStyle/>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Collect Weather Data</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 name="Picture 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4800" y="2057400"/>
            <a:ext cx="4447974" cy="2501985"/>
          </a:xfrm>
          <a:prstGeom prst="rect">
            <a:avLst/>
          </a:prstGeom>
        </p:spPr>
      </p:pic>
      <p:sp>
        <p:nvSpPr>
          <p:cNvPr id="13" name="Rectangle 12"/>
          <p:cNvSpPr/>
          <p:nvPr/>
        </p:nvSpPr>
        <p:spPr>
          <a:xfrm>
            <a:off x="4630495" y="4588058"/>
            <a:ext cx="3416584" cy="523220"/>
          </a:xfrm>
          <a:prstGeom prst="rect">
            <a:avLst/>
          </a:prstGeom>
          <a:noFill/>
        </p:spPr>
        <p:txBody>
          <a:bodyPr wrap="square" lIns="91440" tIns="45720" rIns="91440" bIns="45720">
            <a:spAutoFit/>
          </a:bodyPr>
          <a:lstStyle/>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Make Observations</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769349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komonews.com/images/131101_lenticular_clouds_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7222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28600" y="-18473"/>
            <a:ext cx="9525000" cy="6876473"/>
            <a:chOff x="-228600" y="-18473"/>
            <a:chExt cx="9525000" cy="6876473"/>
          </a:xfrm>
        </p:grpSpPr>
        <p:sp>
          <p:nvSpPr>
            <p:cNvPr id="8" name="Rectangle 7"/>
            <p:cNvSpPr/>
            <p:nvPr/>
          </p:nvSpPr>
          <p:spPr>
            <a:xfrm>
              <a:off x="0" y="0"/>
              <a:ext cx="9144000" cy="6858000"/>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18473"/>
              <a:ext cx="9296400"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9600000" sx="107000" sy="107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rot="10800000">
              <a:off x="-228600" y="5084618"/>
              <a:ext cx="9374909"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20400000" sx="107000" sy="107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850" y="446922"/>
            <a:ext cx="8648700" cy="5964155"/>
          </a:xfrm>
          <a:prstGeom prst="rect">
            <a:avLst/>
          </a:prstGeom>
        </p:spPr>
      </p:pic>
      <p:sp>
        <p:nvSpPr>
          <p:cNvPr id="3" name="Oval 2"/>
          <p:cNvSpPr/>
          <p:nvPr/>
        </p:nvSpPr>
        <p:spPr>
          <a:xfrm>
            <a:off x="5486400" y="1297709"/>
            <a:ext cx="685800" cy="3786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16200000">
            <a:off x="1258455" y="1103745"/>
            <a:ext cx="304800" cy="992909"/>
          </a:xfrm>
          <a:prstGeom prst="downArrow">
            <a:avLst/>
          </a:prstGeom>
          <a:solidFill>
            <a:srgbClr val="FF0000"/>
          </a:solidFill>
          <a:ln>
            <a:solidFill>
              <a:srgbClr val="A83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952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komonews.com/images/131101_lenticular_clouds_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7222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28600" y="-18473"/>
            <a:ext cx="9525000" cy="6876473"/>
            <a:chOff x="-228600" y="-18473"/>
            <a:chExt cx="9525000" cy="6876473"/>
          </a:xfrm>
        </p:grpSpPr>
        <p:sp>
          <p:nvSpPr>
            <p:cNvPr id="8" name="Rectangle 7"/>
            <p:cNvSpPr/>
            <p:nvPr/>
          </p:nvSpPr>
          <p:spPr>
            <a:xfrm>
              <a:off x="0" y="0"/>
              <a:ext cx="9144000" cy="6858000"/>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18473"/>
              <a:ext cx="9296400"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9600000" sx="107000" sy="107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rot="10800000">
              <a:off x="-228600" y="5084618"/>
              <a:ext cx="9374909"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20400000" sx="107000" sy="107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561" y="396803"/>
            <a:ext cx="8283277" cy="6064394"/>
          </a:xfrm>
          <a:prstGeom prst="rect">
            <a:avLst/>
          </a:prstGeom>
        </p:spPr>
      </p:pic>
      <p:sp>
        <p:nvSpPr>
          <p:cNvPr id="2" name="TextBox 1"/>
          <p:cNvSpPr txBox="1"/>
          <p:nvPr/>
        </p:nvSpPr>
        <p:spPr>
          <a:xfrm>
            <a:off x="1219200" y="381000"/>
            <a:ext cx="1066800" cy="338554"/>
          </a:xfrm>
          <a:prstGeom prst="rect">
            <a:avLst/>
          </a:prstGeom>
          <a:noFill/>
        </p:spPr>
        <p:txBody>
          <a:bodyPr wrap="square" rtlCol="0">
            <a:spAutoFit/>
          </a:bodyPr>
          <a:lstStyle/>
          <a:p>
            <a:r>
              <a:rPr lang="en-US" sz="1600" dirty="0" smtClean="0">
                <a:solidFill>
                  <a:schemeClr val="bg1"/>
                </a:solidFill>
                <a:latin typeface="Berlin Sans FB" panose="020E0602020502020306" pitchFamily="34" charset="0"/>
              </a:rPr>
              <a:t>February</a:t>
            </a:r>
            <a:endParaRPr lang="en-US" sz="1600" dirty="0">
              <a:solidFill>
                <a:schemeClr val="bg1"/>
              </a:solidFill>
              <a:latin typeface="Berlin Sans FB" panose="020E0602020502020306" pitchFamily="34" charset="0"/>
            </a:endParaRPr>
          </a:p>
        </p:txBody>
      </p:sp>
      <p:sp>
        <p:nvSpPr>
          <p:cNvPr id="11" name="TextBox 10"/>
          <p:cNvSpPr txBox="1"/>
          <p:nvPr/>
        </p:nvSpPr>
        <p:spPr>
          <a:xfrm>
            <a:off x="2971800" y="381000"/>
            <a:ext cx="685800" cy="338554"/>
          </a:xfrm>
          <a:prstGeom prst="rect">
            <a:avLst/>
          </a:prstGeom>
          <a:noFill/>
        </p:spPr>
        <p:txBody>
          <a:bodyPr wrap="square" rtlCol="0">
            <a:spAutoFit/>
          </a:bodyPr>
          <a:lstStyle/>
          <a:p>
            <a:r>
              <a:rPr lang="en-US" sz="1600" dirty="0" smtClean="0">
                <a:solidFill>
                  <a:schemeClr val="bg1"/>
                </a:solidFill>
                <a:latin typeface="Berlin Sans FB" panose="020E0602020502020306" pitchFamily="34" charset="0"/>
              </a:rPr>
              <a:t>2014</a:t>
            </a:r>
            <a:endParaRPr lang="en-US" sz="1600" dirty="0">
              <a:solidFill>
                <a:schemeClr val="bg1"/>
              </a:solidFill>
              <a:latin typeface="Berlin Sans FB" panose="020E0602020502020306" pitchFamily="34" charset="0"/>
            </a:endParaRPr>
          </a:p>
        </p:txBody>
      </p:sp>
      <p:sp>
        <p:nvSpPr>
          <p:cNvPr id="14" name="Down Arrow 13"/>
          <p:cNvSpPr/>
          <p:nvPr/>
        </p:nvSpPr>
        <p:spPr>
          <a:xfrm rot="7650249">
            <a:off x="1418374" y="1258454"/>
            <a:ext cx="304800" cy="992909"/>
          </a:xfrm>
          <a:prstGeom prst="downArrow">
            <a:avLst/>
          </a:prstGeom>
          <a:solidFill>
            <a:srgbClr val="FF0000"/>
          </a:solidFill>
          <a:ln>
            <a:solidFill>
              <a:srgbClr val="A83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06561" y="2667000"/>
            <a:ext cx="8283277" cy="68580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62000" y="2820888"/>
            <a:ext cx="565260" cy="400110"/>
          </a:xfrm>
          <a:prstGeom prst="rect">
            <a:avLst/>
          </a:prstGeom>
          <a:noFill/>
        </p:spPr>
        <p:txBody>
          <a:bodyPr wrap="square" rtlCol="0">
            <a:spAutoFit/>
          </a:bodyPr>
          <a:lstStyle/>
          <a:p>
            <a:r>
              <a:rPr lang="en-US" sz="2000" dirty="0" smtClean="0">
                <a:solidFill>
                  <a:schemeClr val="bg1"/>
                </a:solidFill>
                <a:latin typeface="Berlin Sans FB" panose="020E0602020502020306" pitchFamily="34" charset="0"/>
              </a:rPr>
              <a:t>33</a:t>
            </a:r>
            <a:r>
              <a:rPr lang="en-US" sz="2000" dirty="0" smtClean="0">
                <a:solidFill>
                  <a:schemeClr val="bg1"/>
                </a:solidFill>
                <a:latin typeface="Arial"/>
                <a:cs typeface="Arial"/>
              </a:rPr>
              <a:t>º</a:t>
            </a:r>
            <a:endParaRPr lang="en-US" sz="2000" dirty="0">
              <a:solidFill>
                <a:schemeClr val="bg1"/>
              </a:solidFill>
              <a:latin typeface="Berlin Sans FB" panose="020E0602020502020306" pitchFamily="34" charset="0"/>
            </a:endParaRPr>
          </a:p>
        </p:txBody>
      </p:sp>
    </p:spTree>
    <p:extLst>
      <p:ext uri="{BB962C8B-B14F-4D97-AF65-F5344CB8AC3E}">
        <p14:creationId xmlns:p14="http://schemas.microsoft.com/office/powerpoint/2010/main" val="1924821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komonews.com/images/131101_lenticular_clouds_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7222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28600" y="-18473"/>
            <a:ext cx="9525000" cy="6876473"/>
            <a:chOff x="-228600" y="-18473"/>
            <a:chExt cx="9525000" cy="6876473"/>
          </a:xfrm>
        </p:grpSpPr>
        <p:sp>
          <p:nvSpPr>
            <p:cNvPr id="8" name="Rectangle 7"/>
            <p:cNvSpPr/>
            <p:nvPr/>
          </p:nvSpPr>
          <p:spPr>
            <a:xfrm>
              <a:off x="0" y="0"/>
              <a:ext cx="9144000" cy="6858000"/>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18473"/>
              <a:ext cx="9296400"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9600000" sx="107000" sy="107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rot="10800000">
              <a:off x="-228600" y="5084618"/>
              <a:ext cx="9374909"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20400000" sx="107000" sy="107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850" y="446922"/>
            <a:ext cx="8648700" cy="5964155"/>
          </a:xfrm>
          <a:prstGeom prst="rect">
            <a:avLst/>
          </a:prstGeom>
        </p:spPr>
      </p:pic>
      <p:sp>
        <p:nvSpPr>
          <p:cNvPr id="3" name="Oval 2"/>
          <p:cNvSpPr/>
          <p:nvPr/>
        </p:nvSpPr>
        <p:spPr>
          <a:xfrm>
            <a:off x="5943600" y="1295400"/>
            <a:ext cx="685800" cy="3786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16200000">
            <a:off x="1258455" y="1103745"/>
            <a:ext cx="304800" cy="992909"/>
          </a:xfrm>
          <a:prstGeom prst="downArrow">
            <a:avLst/>
          </a:prstGeom>
          <a:solidFill>
            <a:srgbClr val="FF0000"/>
          </a:solidFill>
          <a:ln>
            <a:solidFill>
              <a:srgbClr val="A83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980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komonews.com/images/131101_lenticular_clouds_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7222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28600" y="-18473"/>
            <a:ext cx="9525000" cy="6876473"/>
            <a:chOff x="-228600" y="-18473"/>
            <a:chExt cx="9525000" cy="6876473"/>
          </a:xfrm>
        </p:grpSpPr>
        <p:sp>
          <p:nvSpPr>
            <p:cNvPr id="8" name="Rectangle 7"/>
            <p:cNvSpPr/>
            <p:nvPr/>
          </p:nvSpPr>
          <p:spPr>
            <a:xfrm>
              <a:off x="0" y="0"/>
              <a:ext cx="9144000" cy="6858000"/>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18473"/>
              <a:ext cx="9296400"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9600000" sx="107000" sy="107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rot="10800000">
              <a:off x="-228600" y="5084618"/>
              <a:ext cx="9374909"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20400000" sx="107000" sy="107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561" y="396803"/>
            <a:ext cx="8283277" cy="6064394"/>
          </a:xfrm>
          <a:prstGeom prst="rect">
            <a:avLst/>
          </a:prstGeom>
        </p:spPr>
      </p:pic>
      <p:sp>
        <p:nvSpPr>
          <p:cNvPr id="2" name="TextBox 1"/>
          <p:cNvSpPr txBox="1"/>
          <p:nvPr/>
        </p:nvSpPr>
        <p:spPr>
          <a:xfrm>
            <a:off x="1219200" y="381000"/>
            <a:ext cx="1066800" cy="338554"/>
          </a:xfrm>
          <a:prstGeom prst="rect">
            <a:avLst/>
          </a:prstGeom>
          <a:noFill/>
        </p:spPr>
        <p:txBody>
          <a:bodyPr wrap="square" rtlCol="0">
            <a:spAutoFit/>
          </a:bodyPr>
          <a:lstStyle/>
          <a:p>
            <a:r>
              <a:rPr lang="en-US" sz="1600" dirty="0" smtClean="0">
                <a:solidFill>
                  <a:schemeClr val="bg1"/>
                </a:solidFill>
                <a:latin typeface="Berlin Sans FB" panose="020E0602020502020306" pitchFamily="34" charset="0"/>
              </a:rPr>
              <a:t>February</a:t>
            </a:r>
            <a:endParaRPr lang="en-US" sz="1600" dirty="0">
              <a:solidFill>
                <a:schemeClr val="bg1"/>
              </a:solidFill>
              <a:latin typeface="Berlin Sans FB" panose="020E0602020502020306" pitchFamily="34" charset="0"/>
            </a:endParaRPr>
          </a:p>
        </p:txBody>
      </p:sp>
      <p:sp>
        <p:nvSpPr>
          <p:cNvPr id="11" name="TextBox 10"/>
          <p:cNvSpPr txBox="1"/>
          <p:nvPr/>
        </p:nvSpPr>
        <p:spPr>
          <a:xfrm>
            <a:off x="2971800" y="381000"/>
            <a:ext cx="685800" cy="338554"/>
          </a:xfrm>
          <a:prstGeom prst="rect">
            <a:avLst/>
          </a:prstGeom>
          <a:noFill/>
        </p:spPr>
        <p:txBody>
          <a:bodyPr wrap="square" rtlCol="0">
            <a:spAutoFit/>
          </a:bodyPr>
          <a:lstStyle/>
          <a:p>
            <a:r>
              <a:rPr lang="en-US" sz="1600" dirty="0" smtClean="0">
                <a:solidFill>
                  <a:schemeClr val="bg1"/>
                </a:solidFill>
                <a:latin typeface="Berlin Sans FB" panose="020E0602020502020306" pitchFamily="34" charset="0"/>
              </a:rPr>
              <a:t>2014</a:t>
            </a:r>
            <a:endParaRPr lang="en-US" sz="1600" dirty="0">
              <a:solidFill>
                <a:schemeClr val="bg1"/>
              </a:solidFill>
              <a:latin typeface="Berlin Sans FB" panose="020E0602020502020306" pitchFamily="34" charset="0"/>
            </a:endParaRPr>
          </a:p>
        </p:txBody>
      </p:sp>
      <p:sp>
        <p:nvSpPr>
          <p:cNvPr id="14" name="Down Arrow 13"/>
          <p:cNvSpPr/>
          <p:nvPr/>
        </p:nvSpPr>
        <p:spPr>
          <a:xfrm rot="7341497">
            <a:off x="1904430" y="1193389"/>
            <a:ext cx="304800" cy="992909"/>
          </a:xfrm>
          <a:prstGeom prst="downArrow">
            <a:avLst/>
          </a:prstGeom>
          <a:solidFill>
            <a:srgbClr val="FF0000"/>
          </a:solidFill>
          <a:ln>
            <a:solidFill>
              <a:srgbClr val="A83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6561" y="2667000"/>
            <a:ext cx="8283277" cy="68580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62000" y="2820888"/>
            <a:ext cx="565260" cy="400110"/>
          </a:xfrm>
          <a:prstGeom prst="rect">
            <a:avLst/>
          </a:prstGeom>
          <a:noFill/>
        </p:spPr>
        <p:txBody>
          <a:bodyPr wrap="square" rtlCol="0">
            <a:spAutoFit/>
          </a:bodyPr>
          <a:lstStyle/>
          <a:p>
            <a:r>
              <a:rPr lang="en-US" sz="2000" dirty="0" smtClean="0">
                <a:solidFill>
                  <a:schemeClr val="bg1"/>
                </a:solidFill>
                <a:latin typeface="Berlin Sans FB" panose="020E0602020502020306" pitchFamily="34" charset="0"/>
              </a:rPr>
              <a:t>33</a:t>
            </a:r>
            <a:r>
              <a:rPr lang="en-US" sz="2000" dirty="0" smtClean="0">
                <a:solidFill>
                  <a:schemeClr val="bg1"/>
                </a:solidFill>
                <a:latin typeface="Arial"/>
                <a:cs typeface="Arial"/>
              </a:rPr>
              <a:t>º</a:t>
            </a:r>
            <a:endParaRPr lang="en-US" sz="2000" dirty="0">
              <a:solidFill>
                <a:schemeClr val="bg1"/>
              </a:solidFill>
              <a:latin typeface="Berlin Sans FB" panose="020E0602020502020306" pitchFamily="34" charset="0"/>
            </a:endParaRPr>
          </a:p>
        </p:txBody>
      </p:sp>
      <p:sp>
        <p:nvSpPr>
          <p:cNvPr id="17" name="TextBox 16"/>
          <p:cNvSpPr txBox="1"/>
          <p:nvPr/>
        </p:nvSpPr>
        <p:spPr>
          <a:xfrm>
            <a:off x="1263540" y="2811959"/>
            <a:ext cx="533400" cy="769441"/>
          </a:xfrm>
          <a:prstGeom prst="rect">
            <a:avLst/>
          </a:prstGeom>
          <a:noFill/>
        </p:spPr>
        <p:txBody>
          <a:bodyPr wrap="square" rtlCol="0">
            <a:spAutoFit/>
          </a:bodyPr>
          <a:lstStyle/>
          <a:p>
            <a:r>
              <a:rPr lang="en-US" sz="2000" dirty="0" smtClean="0">
                <a:solidFill>
                  <a:schemeClr val="bg1"/>
                </a:solidFill>
                <a:latin typeface="Berlin Sans FB" panose="020E0602020502020306" pitchFamily="34" charset="0"/>
              </a:rPr>
              <a:t>26</a:t>
            </a:r>
            <a:r>
              <a:rPr lang="en-US" sz="2000" dirty="0">
                <a:solidFill>
                  <a:schemeClr val="bg1"/>
                </a:solidFill>
                <a:latin typeface="Arial"/>
                <a:cs typeface="Arial"/>
              </a:rPr>
              <a:t>º</a:t>
            </a:r>
            <a:endParaRPr lang="en-US" sz="2000" dirty="0">
              <a:solidFill>
                <a:schemeClr val="bg1"/>
              </a:solidFill>
              <a:latin typeface="Berlin Sans FB" panose="020E0602020502020306" pitchFamily="34" charset="0"/>
            </a:endParaRPr>
          </a:p>
          <a:p>
            <a:endParaRPr lang="en-US" sz="2400" dirty="0">
              <a:solidFill>
                <a:schemeClr val="bg1"/>
              </a:solidFill>
              <a:latin typeface="Berlin Sans FB" panose="020E0602020502020306" pitchFamily="34" charset="0"/>
            </a:endParaRPr>
          </a:p>
        </p:txBody>
      </p:sp>
    </p:spTree>
    <p:extLst>
      <p:ext uri="{BB962C8B-B14F-4D97-AF65-F5344CB8AC3E}">
        <p14:creationId xmlns:p14="http://schemas.microsoft.com/office/powerpoint/2010/main" val="1432453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komonews.com/images/131101_lenticular_clouds_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7222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28600" y="-18473"/>
            <a:ext cx="9525000" cy="6876473"/>
            <a:chOff x="-228600" y="-18473"/>
            <a:chExt cx="9525000" cy="6876473"/>
          </a:xfrm>
        </p:grpSpPr>
        <p:sp>
          <p:nvSpPr>
            <p:cNvPr id="8" name="Rectangle 7"/>
            <p:cNvSpPr/>
            <p:nvPr/>
          </p:nvSpPr>
          <p:spPr>
            <a:xfrm>
              <a:off x="0" y="0"/>
              <a:ext cx="9144000" cy="6858000"/>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18473"/>
              <a:ext cx="9296400"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9600000" sx="107000" sy="107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rot="10800000">
              <a:off x="-228600" y="5084618"/>
              <a:ext cx="9374909"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20400000" sx="107000" sy="107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850" y="446922"/>
            <a:ext cx="8648700" cy="5964155"/>
          </a:xfrm>
          <a:prstGeom prst="rect">
            <a:avLst/>
          </a:prstGeom>
        </p:spPr>
      </p:pic>
      <p:sp>
        <p:nvSpPr>
          <p:cNvPr id="3" name="Oval 2"/>
          <p:cNvSpPr/>
          <p:nvPr/>
        </p:nvSpPr>
        <p:spPr>
          <a:xfrm>
            <a:off x="1981200" y="3355108"/>
            <a:ext cx="685800" cy="3786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16200000">
            <a:off x="1106054" y="3084945"/>
            <a:ext cx="304800" cy="992909"/>
          </a:xfrm>
          <a:prstGeom prst="downArrow">
            <a:avLst/>
          </a:prstGeom>
          <a:solidFill>
            <a:srgbClr val="FF0000"/>
          </a:solidFill>
          <a:ln>
            <a:solidFill>
              <a:srgbClr val="A83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931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komonews.com/images/131101_lenticular_clouds_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7222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28600" y="-18473"/>
            <a:ext cx="9525000" cy="6876473"/>
            <a:chOff x="-228600" y="-18473"/>
            <a:chExt cx="9525000" cy="6876473"/>
          </a:xfrm>
        </p:grpSpPr>
        <p:sp>
          <p:nvSpPr>
            <p:cNvPr id="8" name="Rectangle 7"/>
            <p:cNvSpPr/>
            <p:nvPr/>
          </p:nvSpPr>
          <p:spPr>
            <a:xfrm>
              <a:off x="0" y="0"/>
              <a:ext cx="9144000" cy="6858000"/>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18473"/>
              <a:ext cx="9296400"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9600000" sx="107000" sy="107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rot="10800000">
              <a:off x="-228600" y="5084618"/>
              <a:ext cx="9374909"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20400000" sx="107000" sy="107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561" y="396803"/>
            <a:ext cx="8283277" cy="6064394"/>
          </a:xfrm>
          <a:prstGeom prst="rect">
            <a:avLst/>
          </a:prstGeom>
        </p:spPr>
      </p:pic>
      <p:sp>
        <p:nvSpPr>
          <p:cNvPr id="2" name="TextBox 1"/>
          <p:cNvSpPr txBox="1"/>
          <p:nvPr/>
        </p:nvSpPr>
        <p:spPr>
          <a:xfrm>
            <a:off x="1219200" y="381000"/>
            <a:ext cx="1066800" cy="338554"/>
          </a:xfrm>
          <a:prstGeom prst="rect">
            <a:avLst/>
          </a:prstGeom>
          <a:noFill/>
        </p:spPr>
        <p:txBody>
          <a:bodyPr wrap="square" rtlCol="0">
            <a:spAutoFit/>
          </a:bodyPr>
          <a:lstStyle/>
          <a:p>
            <a:r>
              <a:rPr lang="en-US" sz="1600" dirty="0" smtClean="0">
                <a:solidFill>
                  <a:schemeClr val="bg1"/>
                </a:solidFill>
                <a:latin typeface="Berlin Sans FB" panose="020E0602020502020306" pitchFamily="34" charset="0"/>
              </a:rPr>
              <a:t>February</a:t>
            </a:r>
            <a:endParaRPr lang="en-US" sz="1600" dirty="0">
              <a:solidFill>
                <a:schemeClr val="bg1"/>
              </a:solidFill>
              <a:latin typeface="Berlin Sans FB" panose="020E0602020502020306" pitchFamily="34" charset="0"/>
            </a:endParaRPr>
          </a:p>
        </p:txBody>
      </p:sp>
      <p:sp>
        <p:nvSpPr>
          <p:cNvPr id="11" name="TextBox 10"/>
          <p:cNvSpPr txBox="1"/>
          <p:nvPr/>
        </p:nvSpPr>
        <p:spPr>
          <a:xfrm>
            <a:off x="2971800" y="381000"/>
            <a:ext cx="685800" cy="338554"/>
          </a:xfrm>
          <a:prstGeom prst="rect">
            <a:avLst/>
          </a:prstGeom>
          <a:noFill/>
        </p:spPr>
        <p:txBody>
          <a:bodyPr wrap="square" rtlCol="0">
            <a:spAutoFit/>
          </a:bodyPr>
          <a:lstStyle/>
          <a:p>
            <a:r>
              <a:rPr lang="en-US" sz="1600" dirty="0" smtClean="0">
                <a:solidFill>
                  <a:schemeClr val="bg1"/>
                </a:solidFill>
                <a:latin typeface="Berlin Sans FB" panose="020E0602020502020306" pitchFamily="34" charset="0"/>
              </a:rPr>
              <a:t>2014</a:t>
            </a:r>
            <a:endParaRPr lang="en-US" sz="1600" dirty="0">
              <a:solidFill>
                <a:schemeClr val="bg1"/>
              </a:solidFill>
              <a:latin typeface="Berlin Sans FB" panose="020E0602020502020306" pitchFamily="34" charset="0"/>
            </a:endParaRPr>
          </a:p>
        </p:txBody>
      </p:sp>
      <p:sp>
        <p:nvSpPr>
          <p:cNvPr id="14" name="Down Arrow 13"/>
          <p:cNvSpPr/>
          <p:nvPr/>
        </p:nvSpPr>
        <p:spPr>
          <a:xfrm rot="7471825">
            <a:off x="2406220" y="1129708"/>
            <a:ext cx="304800" cy="992909"/>
          </a:xfrm>
          <a:prstGeom prst="downArrow">
            <a:avLst/>
          </a:prstGeom>
          <a:solidFill>
            <a:srgbClr val="FF0000"/>
          </a:solidFill>
          <a:ln>
            <a:solidFill>
              <a:srgbClr val="A83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6561" y="2667000"/>
            <a:ext cx="8283277" cy="68580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62000" y="2820888"/>
            <a:ext cx="565260" cy="400110"/>
          </a:xfrm>
          <a:prstGeom prst="rect">
            <a:avLst/>
          </a:prstGeom>
          <a:noFill/>
        </p:spPr>
        <p:txBody>
          <a:bodyPr wrap="square" rtlCol="0">
            <a:spAutoFit/>
          </a:bodyPr>
          <a:lstStyle/>
          <a:p>
            <a:r>
              <a:rPr lang="en-US" sz="2000" dirty="0" smtClean="0">
                <a:solidFill>
                  <a:schemeClr val="bg1"/>
                </a:solidFill>
                <a:latin typeface="Berlin Sans FB" panose="020E0602020502020306" pitchFamily="34" charset="0"/>
              </a:rPr>
              <a:t>33</a:t>
            </a:r>
            <a:r>
              <a:rPr lang="en-US" sz="2000" dirty="0" smtClean="0">
                <a:solidFill>
                  <a:schemeClr val="bg1"/>
                </a:solidFill>
                <a:latin typeface="Arial"/>
                <a:cs typeface="Arial"/>
              </a:rPr>
              <a:t>º</a:t>
            </a:r>
            <a:endParaRPr lang="en-US" sz="2000" dirty="0">
              <a:solidFill>
                <a:schemeClr val="bg1"/>
              </a:solidFill>
              <a:latin typeface="Berlin Sans FB" panose="020E0602020502020306" pitchFamily="34" charset="0"/>
            </a:endParaRPr>
          </a:p>
        </p:txBody>
      </p:sp>
      <p:sp>
        <p:nvSpPr>
          <p:cNvPr id="18" name="TextBox 17"/>
          <p:cNvSpPr txBox="1"/>
          <p:nvPr/>
        </p:nvSpPr>
        <p:spPr>
          <a:xfrm>
            <a:off x="1263540" y="2811959"/>
            <a:ext cx="533400" cy="769441"/>
          </a:xfrm>
          <a:prstGeom prst="rect">
            <a:avLst/>
          </a:prstGeom>
          <a:noFill/>
        </p:spPr>
        <p:txBody>
          <a:bodyPr wrap="square" rtlCol="0">
            <a:spAutoFit/>
          </a:bodyPr>
          <a:lstStyle/>
          <a:p>
            <a:r>
              <a:rPr lang="en-US" sz="2000" dirty="0" smtClean="0">
                <a:solidFill>
                  <a:schemeClr val="bg1"/>
                </a:solidFill>
                <a:latin typeface="Berlin Sans FB" panose="020E0602020502020306" pitchFamily="34" charset="0"/>
              </a:rPr>
              <a:t>26</a:t>
            </a:r>
            <a:r>
              <a:rPr lang="en-US" sz="2000" dirty="0">
                <a:solidFill>
                  <a:schemeClr val="bg1"/>
                </a:solidFill>
                <a:latin typeface="Arial"/>
                <a:cs typeface="Arial"/>
              </a:rPr>
              <a:t>º</a:t>
            </a:r>
            <a:endParaRPr lang="en-US" sz="2000" dirty="0">
              <a:solidFill>
                <a:schemeClr val="bg1"/>
              </a:solidFill>
              <a:latin typeface="Berlin Sans FB" panose="020E0602020502020306" pitchFamily="34" charset="0"/>
            </a:endParaRPr>
          </a:p>
          <a:p>
            <a:endParaRPr lang="en-US" sz="2400" dirty="0">
              <a:solidFill>
                <a:schemeClr val="bg1"/>
              </a:solidFill>
              <a:latin typeface="Berlin Sans FB" panose="020E0602020502020306" pitchFamily="34" charset="0"/>
            </a:endParaRPr>
          </a:p>
        </p:txBody>
      </p:sp>
      <p:sp>
        <p:nvSpPr>
          <p:cNvPr id="19" name="TextBox 18"/>
          <p:cNvSpPr txBox="1"/>
          <p:nvPr/>
        </p:nvSpPr>
        <p:spPr>
          <a:xfrm>
            <a:off x="1796940" y="2820144"/>
            <a:ext cx="533400" cy="769441"/>
          </a:xfrm>
          <a:prstGeom prst="rect">
            <a:avLst/>
          </a:prstGeom>
          <a:noFill/>
        </p:spPr>
        <p:txBody>
          <a:bodyPr wrap="square" rtlCol="0">
            <a:spAutoFit/>
          </a:bodyPr>
          <a:lstStyle/>
          <a:p>
            <a:r>
              <a:rPr lang="en-US" sz="2000" dirty="0" smtClean="0">
                <a:solidFill>
                  <a:schemeClr val="bg1"/>
                </a:solidFill>
                <a:latin typeface="Berlin Sans FB" panose="020E0602020502020306" pitchFamily="34" charset="0"/>
              </a:rPr>
              <a:t>33</a:t>
            </a:r>
            <a:r>
              <a:rPr lang="en-US" sz="2000" dirty="0">
                <a:solidFill>
                  <a:schemeClr val="bg1"/>
                </a:solidFill>
                <a:latin typeface="Arial"/>
                <a:cs typeface="Arial"/>
              </a:rPr>
              <a:t>º</a:t>
            </a:r>
            <a:endParaRPr lang="en-US" sz="2000" dirty="0">
              <a:solidFill>
                <a:schemeClr val="bg1"/>
              </a:solidFill>
              <a:latin typeface="Berlin Sans FB" panose="020E0602020502020306" pitchFamily="34" charset="0"/>
            </a:endParaRPr>
          </a:p>
          <a:p>
            <a:endParaRPr lang="en-US" sz="2400" dirty="0">
              <a:solidFill>
                <a:schemeClr val="bg1"/>
              </a:solidFill>
              <a:latin typeface="Berlin Sans FB" panose="020E0602020502020306" pitchFamily="34" charset="0"/>
            </a:endParaRPr>
          </a:p>
        </p:txBody>
      </p:sp>
    </p:spTree>
    <p:extLst>
      <p:ext uri="{BB962C8B-B14F-4D97-AF65-F5344CB8AC3E}">
        <p14:creationId xmlns:p14="http://schemas.microsoft.com/office/powerpoint/2010/main" val="496741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komonews.com/images/131101_lenticular_clouds_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7222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28600" y="-18473"/>
            <a:ext cx="9525000" cy="6876473"/>
            <a:chOff x="-228600" y="-18473"/>
            <a:chExt cx="9525000" cy="6876473"/>
          </a:xfrm>
        </p:grpSpPr>
        <p:sp>
          <p:nvSpPr>
            <p:cNvPr id="8" name="Rectangle 7"/>
            <p:cNvSpPr/>
            <p:nvPr/>
          </p:nvSpPr>
          <p:spPr>
            <a:xfrm>
              <a:off x="0" y="0"/>
              <a:ext cx="9144000" cy="6858000"/>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18473"/>
              <a:ext cx="9296400"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9600000" sx="107000" sy="107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rot="10800000">
              <a:off x="-228600" y="5084618"/>
              <a:ext cx="9374909"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20400000" sx="107000" sy="107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850" y="446922"/>
            <a:ext cx="8648700" cy="5964155"/>
          </a:xfrm>
          <a:prstGeom prst="rect">
            <a:avLst/>
          </a:prstGeom>
        </p:spPr>
      </p:pic>
      <p:sp>
        <p:nvSpPr>
          <p:cNvPr id="3" name="Oval 2"/>
          <p:cNvSpPr/>
          <p:nvPr/>
        </p:nvSpPr>
        <p:spPr>
          <a:xfrm>
            <a:off x="3962400" y="2553853"/>
            <a:ext cx="685800" cy="3786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16200000">
            <a:off x="1029855" y="2399145"/>
            <a:ext cx="304800" cy="992909"/>
          </a:xfrm>
          <a:prstGeom prst="downArrow">
            <a:avLst/>
          </a:prstGeom>
          <a:solidFill>
            <a:srgbClr val="FF0000"/>
          </a:solidFill>
          <a:ln>
            <a:solidFill>
              <a:srgbClr val="A83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035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komonews.com/images/131101_lenticular_clouds_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7222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28600" y="-18473"/>
            <a:ext cx="9525000" cy="6876473"/>
            <a:chOff x="-228600" y="-18473"/>
            <a:chExt cx="9525000" cy="6876473"/>
          </a:xfrm>
        </p:grpSpPr>
        <p:sp>
          <p:nvSpPr>
            <p:cNvPr id="8" name="Rectangle 7"/>
            <p:cNvSpPr/>
            <p:nvPr/>
          </p:nvSpPr>
          <p:spPr>
            <a:xfrm>
              <a:off x="0" y="0"/>
              <a:ext cx="9144000" cy="6858000"/>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18473"/>
              <a:ext cx="9296400"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9600000" sx="107000" sy="107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rot="10800000">
              <a:off x="-228600" y="5084618"/>
              <a:ext cx="9374909"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20400000" sx="107000" sy="107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561" y="396803"/>
            <a:ext cx="8283277" cy="6064394"/>
          </a:xfrm>
          <a:prstGeom prst="rect">
            <a:avLst/>
          </a:prstGeom>
        </p:spPr>
      </p:pic>
      <p:sp>
        <p:nvSpPr>
          <p:cNvPr id="2" name="TextBox 1"/>
          <p:cNvSpPr txBox="1"/>
          <p:nvPr/>
        </p:nvSpPr>
        <p:spPr>
          <a:xfrm>
            <a:off x="1219200" y="381000"/>
            <a:ext cx="1066800" cy="338554"/>
          </a:xfrm>
          <a:prstGeom prst="rect">
            <a:avLst/>
          </a:prstGeom>
          <a:noFill/>
        </p:spPr>
        <p:txBody>
          <a:bodyPr wrap="square" rtlCol="0">
            <a:spAutoFit/>
          </a:bodyPr>
          <a:lstStyle/>
          <a:p>
            <a:r>
              <a:rPr lang="en-US" sz="1600" dirty="0" smtClean="0">
                <a:solidFill>
                  <a:schemeClr val="bg1"/>
                </a:solidFill>
                <a:latin typeface="Berlin Sans FB" panose="020E0602020502020306" pitchFamily="34" charset="0"/>
              </a:rPr>
              <a:t>February</a:t>
            </a:r>
            <a:endParaRPr lang="en-US" sz="1600" dirty="0">
              <a:solidFill>
                <a:schemeClr val="bg1"/>
              </a:solidFill>
              <a:latin typeface="Berlin Sans FB" panose="020E0602020502020306" pitchFamily="34" charset="0"/>
            </a:endParaRPr>
          </a:p>
        </p:txBody>
      </p:sp>
      <p:sp>
        <p:nvSpPr>
          <p:cNvPr id="11" name="TextBox 10"/>
          <p:cNvSpPr txBox="1"/>
          <p:nvPr/>
        </p:nvSpPr>
        <p:spPr>
          <a:xfrm>
            <a:off x="2971800" y="381000"/>
            <a:ext cx="685800" cy="338554"/>
          </a:xfrm>
          <a:prstGeom prst="rect">
            <a:avLst/>
          </a:prstGeom>
          <a:noFill/>
        </p:spPr>
        <p:txBody>
          <a:bodyPr wrap="square" rtlCol="0">
            <a:spAutoFit/>
          </a:bodyPr>
          <a:lstStyle/>
          <a:p>
            <a:r>
              <a:rPr lang="en-US" sz="1600" dirty="0" smtClean="0">
                <a:solidFill>
                  <a:schemeClr val="bg1"/>
                </a:solidFill>
                <a:latin typeface="Berlin Sans FB" panose="020E0602020502020306" pitchFamily="34" charset="0"/>
              </a:rPr>
              <a:t>2014</a:t>
            </a:r>
            <a:endParaRPr lang="en-US" sz="1600" dirty="0">
              <a:solidFill>
                <a:schemeClr val="bg1"/>
              </a:solidFill>
              <a:latin typeface="Berlin Sans FB" panose="020E0602020502020306" pitchFamily="34" charset="0"/>
            </a:endParaRPr>
          </a:p>
        </p:txBody>
      </p:sp>
      <p:sp>
        <p:nvSpPr>
          <p:cNvPr id="3" name="TextBox 2"/>
          <p:cNvSpPr txBox="1"/>
          <p:nvPr/>
        </p:nvSpPr>
        <p:spPr>
          <a:xfrm>
            <a:off x="762000" y="2820888"/>
            <a:ext cx="565260" cy="400110"/>
          </a:xfrm>
          <a:prstGeom prst="rect">
            <a:avLst/>
          </a:prstGeom>
          <a:noFill/>
        </p:spPr>
        <p:txBody>
          <a:bodyPr wrap="square" rtlCol="0">
            <a:spAutoFit/>
          </a:bodyPr>
          <a:lstStyle/>
          <a:p>
            <a:r>
              <a:rPr lang="en-US" sz="2000" dirty="0" smtClean="0">
                <a:solidFill>
                  <a:schemeClr val="bg1"/>
                </a:solidFill>
                <a:latin typeface="Berlin Sans FB" panose="020E0602020502020306" pitchFamily="34" charset="0"/>
              </a:rPr>
              <a:t>33</a:t>
            </a:r>
            <a:r>
              <a:rPr lang="en-US" sz="2000" dirty="0" smtClean="0">
                <a:solidFill>
                  <a:schemeClr val="bg1"/>
                </a:solidFill>
                <a:latin typeface="Arial"/>
                <a:cs typeface="Arial"/>
              </a:rPr>
              <a:t>º</a:t>
            </a:r>
            <a:endParaRPr lang="en-US" sz="2000" dirty="0">
              <a:solidFill>
                <a:schemeClr val="bg1"/>
              </a:solidFill>
              <a:latin typeface="Berlin Sans FB" panose="020E0602020502020306" pitchFamily="34" charset="0"/>
            </a:endParaRPr>
          </a:p>
        </p:txBody>
      </p:sp>
      <p:sp>
        <p:nvSpPr>
          <p:cNvPr id="13" name="TextBox 12"/>
          <p:cNvSpPr txBox="1"/>
          <p:nvPr/>
        </p:nvSpPr>
        <p:spPr>
          <a:xfrm>
            <a:off x="1263540" y="2811959"/>
            <a:ext cx="533400" cy="769441"/>
          </a:xfrm>
          <a:prstGeom prst="rect">
            <a:avLst/>
          </a:prstGeom>
          <a:noFill/>
        </p:spPr>
        <p:txBody>
          <a:bodyPr wrap="square" rtlCol="0">
            <a:spAutoFit/>
          </a:bodyPr>
          <a:lstStyle/>
          <a:p>
            <a:r>
              <a:rPr lang="en-US" sz="2000" dirty="0" smtClean="0">
                <a:solidFill>
                  <a:schemeClr val="bg1"/>
                </a:solidFill>
                <a:latin typeface="Berlin Sans FB" panose="020E0602020502020306" pitchFamily="34" charset="0"/>
              </a:rPr>
              <a:t>26</a:t>
            </a:r>
            <a:r>
              <a:rPr lang="en-US" sz="2000" dirty="0">
                <a:solidFill>
                  <a:schemeClr val="bg1"/>
                </a:solidFill>
                <a:latin typeface="Arial"/>
                <a:cs typeface="Arial"/>
              </a:rPr>
              <a:t>º</a:t>
            </a:r>
            <a:endParaRPr lang="en-US" sz="2000" dirty="0">
              <a:solidFill>
                <a:schemeClr val="bg1"/>
              </a:solidFill>
              <a:latin typeface="Berlin Sans FB" panose="020E0602020502020306" pitchFamily="34" charset="0"/>
            </a:endParaRPr>
          </a:p>
          <a:p>
            <a:endParaRPr lang="en-US" sz="2400" dirty="0">
              <a:solidFill>
                <a:schemeClr val="bg1"/>
              </a:solidFill>
              <a:latin typeface="Berlin Sans FB" panose="020E0602020502020306" pitchFamily="34" charset="0"/>
            </a:endParaRPr>
          </a:p>
        </p:txBody>
      </p:sp>
      <p:sp>
        <p:nvSpPr>
          <p:cNvPr id="15" name="TextBox 14"/>
          <p:cNvSpPr txBox="1"/>
          <p:nvPr/>
        </p:nvSpPr>
        <p:spPr>
          <a:xfrm>
            <a:off x="1796940" y="2820144"/>
            <a:ext cx="533400" cy="769441"/>
          </a:xfrm>
          <a:prstGeom prst="rect">
            <a:avLst/>
          </a:prstGeom>
          <a:noFill/>
        </p:spPr>
        <p:txBody>
          <a:bodyPr wrap="square" rtlCol="0">
            <a:spAutoFit/>
          </a:bodyPr>
          <a:lstStyle/>
          <a:p>
            <a:r>
              <a:rPr lang="en-US" sz="2000" dirty="0" smtClean="0">
                <a:solidFill>
                  <a:schemeClr val="bg1"/>
                </a:solidFill>
                <a:latin typeface="Berlin Sans FB" panose="020E0602020502020306" pitchFamily="34" charset="0"/>
              </a:rPr>
              <a:t>33</a:t>
            </a:r>
            <a:r>
              <a:rPr lang="en-US" sz="2000" dirty="0">
                <a:solidFill>
                  <a:schemeClr val="bg1"/>
                </a:solidFill>
                <a:latin typeface="Arial"/>
                <a:cs typeface="Arial"/>
              </a:rPr>
              <a:t>º</a:t>
            </a:r>
            <a:endParaRPr lang="en-US" sz="2000" dirty="0">
              <a:solidFill>
                <a:schemeClr val="bg1"/>
              </a:solidFill>
              <a:latin typeface="Berlin Sans FB" panose="020E0602020502020306" pitchFamily="34" charset="0"/>
            </a:endParaRPr>
          </a:p>
          <a:p>
            <a:endParaRPr lang="en-US" sz="2400" dirty="0">
              <a:solidFill>
                <a:schemeClr val="bg1"/>
              </a:solidFill>
              <a:latin typeface="Berlin Sans FB" panose="020E0602020502020306" pitchFamily="34" charset="0"/>
            </a:endParaRPr>
          </a:p>
        </p:txBody>
      </p:sp>
      <p:sp>
        <p:nvSpPr>
          <p:cNvPr id="16" name="Rectangle 15"/>
          <p:cNvSpPr/>
          <p:nvPr/>
        </p:nvSpPr>
        <p:spPr>
          <a:xfrm>
            <a:off x="506561" y="2667000"/>
            <a:ext cx="8283277" cy="68580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362200" y="2743200"/>
            <a:ext cx="565260" cy="584775"/>
          </a:xfrm>
          <a:prstGeom prst="rect">
            <a:avLst/>
          </a:prstGeom>
          <a:noFill/>
        </p:spPr>
        <p:txBody>
          <a:bodyPr wrap="square" rtlCol="0">
            <a:spAutoFit/>
          </a:bodyPr>
          <a:lstStyle/>
          <a:p>
            <a:r>
              <a:rPr lang="en-US" sz="1600" dirty="0" smtClean="0">
                <a:solidFill>
                  <a:schemeClr val="bg1"/>
                </a:solidFill>
                <a:latin typeface="Berlin Sans FB" panose="020E0602020502020306" pitchFamily="34" charset="0"/>
              </a:rPr>
              <a:t>0.48 in</a:t>
            </a:r>
            <a:endParaRPr lang="en-US" sz="1600" dirty="0">
              <a:solidFill>
                <a:schemeClr val="bg1"/>
              </a:solidFill>
              <a:latin typeface="Berlin Sans FB" panose="020E0602020502020306" pitchFamily="34" charset="0"/>
            </a:endParaRPr>
          </a:p>
        </p:txBody>
      </p:sp>
      <p:sp>
        <p:nvSpPr>
          <p:cNvPr id="19" name="Down Arrow 18"/>
          <p:cNvSpPr/>
          <p:nvPr/>
        </p:nvSpPr>
        <p:spPr>
          <a:xfrm rot="9138738">
            <a:off x="2956428" y="3148231"/>
            <a:ext cx="304800" cy="992909"/>
          </a:xfrm>
          <a:prstGeom prst="downArrow">
            <a:avLst/>
          </a:prstGeom>
          <a:solidFill>
            <a:srgbClr val="FF0000"/>
          </a:solidFill>
          <a:ln>
            <a:solidFill>
              <a:srgbClr val="A83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334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0.02674 0.06667 L 0.06181 -0.27592 " pathEditMode="relative" rAng="0" ptsTypes="AA">
                                      <p:cBhvr>
                                        <p:cTn id="11" dur="2000" fill="hold"/>
                                        <p:tgtEl>
                                          <p:spTgt spid="19"/>
                                        </p:tgtEl>
                                        <p:attrNameLst>
                                          <p:attrName>ppt_x</p:attrName>
                                          <p:attrName>ppt_y</p:attrName>
                                        </p:attrNameLst>
                                      </p:cBhvr>
                                      <p:rCtr x="1753" y="-171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komonews.com/images/131101_lenticular_clouds_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7222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28600" y="-18473"/>
            <a:ext cx="9525000" cy="6876473"/>
            <a:chOff x="-228600" y="-18473"/>
            <a:chExt cx="9525000" cy="6876473"/>
          </a:xfrm>
        </p:grpSpPr>
        <p:sp>
          <p:nvSpPr>
            <p:cNvPr id="8" name="Rectangle 7"/>
            <p:cNvSpPr/>
            <p:nvPr/>
          </p:nvSpPr>
          <p:spPr>
            <a:xfrm>
              <a:off x="0" y="0"/>
              <a:ext cx="9144000" cy="6858000"/>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18473"/>
              <a:ext cx="9296400"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9600000" sx="107000" sy="107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rot="10800000">
              <a:off x="-228600" y="5084618"/>
              <a:ext cx="9374909"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20400000" sx="107000" sy="107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850" y="446922"/>
            <a:ext cx="8648700" cy="5964155"/>
          </a:xfrm>
          <a:prstGeom prst="rect">
            <a:avLst/>
          </a:prstGeom>
        </p:spPr>
      </p:pic>
      <p:sp>
        <p:nvSpPr>
          <p:cNvPr id="3" name="Oval 2"/>
          <p:cNvSpPr/>
          <p:nvPr/>
        </p:nvSpPr>
        <p:spPr>
          <a:xfrm>
            <a:off x="4953000" y="3402938"/>
            <a:ext cx="685800" cy="3786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16200000">
            <a:off x="1069111" y="3095829"/>
            <a:ext cx="304800" cy="992909"/>
          </a:xfrm>
          <a:prstGeom prst="downArrow">
            <a:avLst/>
          </a:prstGeom>
          <a:solidFill>
            <a:srgbClr val="FF0000"/>
          </a:solidFill>
          <a:ln>
            <a:solidFill>
              <a:srgbClr val="A83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065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komonews.com/images/131101_lenticular_clouds_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7222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28600" y="-18473"/>
            <a:ext cx="9525000" cy="6876473"/>
            <a:chOff x="-228600" y="-18473"/>
            <a:chExt cx="9525000" cy="6876473"/>
          </a:xfrm>
        </p:grpSpPr>
        <p:sp>
          <p:nvSpPr>
            <p:cNvPr id="8" name="Rectangle 7"/>
            <p:cNvSpPr/>
            <p:nvPr/>
          </p:nvSpPr>
          <p:spPr>
            <a:xfrm>
              <a:off x="0" y="0"/>
              <a:ext cx="9144000" cy="6858000"/>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18473"/>
              <a:ext cx="9296400"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9600000" sx="107000" sy="107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rot="10800000">
              <a:off x="-228600" y="5084618"/>
              <a:ext cx="9374909"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20400000" sx="107000" sy="107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561" y="396803"/>
            <a:ext cx="8283277" cy="6064394"/>
          </a:xfrm>
          <a:prstGeom prst="rect">
            <a:avLst/>
          </a:prstGeom>
        </p:spPr>
      </p:pic>
      <p:sp>
        <p:nvSpPr>
          <p:cNvPr id="2" name="TextBox 1"/>
          <p:cNvSpPr txBox="1"/>
          <p:nvPr/>
        </p:nvSpPr>
        <p:spPr>
          <a:xfrm>
            <a:off x="1219200" y="381000"/>
            <a:ext cx="1066800" cy="338554"/>
          </a:xfrm>
          <a:prstGeom prst="rect">
            <a:avLst/>
          </a:prstGeom>
          <a:noFill/>
        </p:spPr>
        <p:txBody>
          <a:bodyPr wrap="square" rtlCol="0">
            <a:spAutoFit/>
          </a:bodyPr>
          <a:lstStyle/>
          <a:p>
            <a:r>
              <a:rPr lang="en-US" sz="1600" dirty="0" smtClean="0">
                <a:solidFill>
                  <a:schemeClr val="bg1"/>
                </a:solidFill>
                <a:latin typeface="Berlin Sans FB" panose="020E0602020502020306" pitchFamily="34" charset="0"/>
              </a:rPr>
              <a:t>February</a:t>
            </a:r>
            <a:endParaRPr lang="en-US" sz="1600" dirty="0">
              <a:solidFill>
                <a:schemeClr val="bg1"/>
              </a:solidFill>
              <a:latin typeface="Berlin Sans FB" panose="020E0602020502020306" pitchFamily="34" charset="0"/>
            </a:endParaRPr>
          </a:p>
        </p:txBody>
      </p:sp>
      <p:sp>
        <p:nvSpPr>
          <p:cNvPr id="11" name="TextBox 10"/>
          <p:cNvSpPr txBox="1"/>
          <p:nvPr/>
        </p:nvSpPr>
        <p:spPr>
          <a:xfrm>
            <a:off x="2971800" y="381000"/>
            <a:ext cx="685800" cy="338554"/>
          </a:xfrm>
          <a:prstGeom prst="rect">
            <a:avLst/>
          </a:prstGeom>
          <a:noFill/>
        </p:spPr>
        <p:txBody>
          <a:bodyPr wrap="square" rtlCol="0">
            <a:spAutoFit/>
          </a:bodyPr>
          <a:lstStyle/>
          <a:p>
            <a:r>
              <a:rPr lang="en-US" sz="1600" dirty="0" smtClean="0">
                <a:solidFill>
                  <a:schemeClr val="bg1"/>
                </a:solidFill>
                <a:latin typeface="Berlin Sans FB" panose="020E0602020502020306" pitchFamily="34" charset="0"/>
              </a:rPr>
              <a:t>2014</a:t>
            </a:r>
            <a:endParaRPr lang="en-US" sz="1600" dirty="0">
              <a:solidFill>
                <a:schemeClr val="bg1"/>
              </a:solidFill>
              <a:latin typeface="Berlin Sans FB" panose="020E0602020502020306" pitchFamily="34" charset="0"/>
            </a:endParaRPr>
          </a:p>
        </p:txBody>
      </p:sp>
      <p:sp>
        <p:nvSpPr>
          <p:cNvPr id="14" name="Down Arrow 13"/>
          <p:cNvSpPr/>
          <p:nvPr/>
        </p:nvSpPr>
        <p:spPr>
          <a:xfrm rot="7471825">
            <a:off x="3657679" y="1133898"/>
            <a:ext cx="304800" cy="992909"/>
          </a:xfrm>
          <a:prstGeom prst="downArrow">
            <a:avLst/>
          </a:prstGeom>
          <a:solidFill>
            <a:srgbClr val="FF0000"/>
          </a:solidFill>
          <a:ln>
            <a:solidFill>
              <a:srgbClr val="A83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62000" y="2820888"/>
            <a:ext cx="565260" cy="400110"/>
          </a:xfrm>
          <a:prstGeom prst="rect">
            <a:avLst/>
          </a:prstGeom>
          <a:noFill/>
        </p:spPr>
        <p:txBody>
          <a:bodyPr wrap="square" rtlCol="0">
            <a:spAutoFit/>
          </a:bodyPr>
          <a:lstStyle/>
          <a:p>
            <a:r>
              <a:rPr lang="en-US" sz="2000" dirty="0" smtClean="0">
                <a:solidFill>
                  <a:schemeClr val="bg1"/>
                </a:solidFill>
                <a:latin typeface="Berlin Sans FB" panose="020E0602020502020306" pitchFamily="34" charset="0"/>
              </a:rPr>
              <a:t>33</a:t>
            </a:r>
            <a:r>
              <a:rPr lang="en-US" sz="2000" dirty="0" smtClean="0">
                <a:solidFill>
                  <a:schemeClr val="bg1"/>
                </a:solidFill>
                <a:latin typeface="Arial"/>
                <a:cs typeface="Arial"/>
              </a:rPr>
              <a:t>º</a:t>
            </a:r>
            <a:endParaRPr lang="en-US" sz="2000" dirty="0">
              <a:solidFill>
                <a:schemeClr val="bg1"/>
              </a:solidFill>
              <a:latin typeface="Berlin Sans FB" panose="020E0602020502020306" pitchFamily="34" charset="0"/>
            </a:endParaRPr>
          </a:p>
        </p:txBody>
      </p:sp>
      <p:sp>
        <p:nvSpPr>
          <p:cNvPr id="13" name="TextBox 12"/>
          <p:cNvSpPr txBox="1"/>
          <p:nvPr/>
        </p:nvSpPr>
        <p:spPr>
          <a:xfrm>
            <a:off x="1263540" y="2811959"/>
            <a:ext cx="533400" cy="769441"/>
          </a:xfrm>
          <a:prstGeom prst="rect">
            <a:avLst/>
          </a:prstGeom>
          <a:noFill/>
        </p:spPr>
        <p:txBody>
          <a:bodyPr wrap="square" rtlCol="0">
            <a:spAutoFit/>
          </a:bodyPr>
          <a:lstStyle/>
          <a:p>
            <a:r>
              <a:rPr lang="en-US" sz="2000" dirty="0" smtClean="0">
                <a:solidFill>
                  <a:schemeClr val="bg1"/>
                </a:solidFill>
                <a:latin typeface="Berlin Sans FB" panose="020E0602020502020306" pitchFamily="34" charset="0"/>
              </a:rPr>
              <a:t>26</a:t>
            </a:r>
            <a:r>
              <a:rPr lang="en-US" sz="2000" dirty="0">
                <a:solidFill>
                  <a:schemeClr val="bg1"/>
                </a:solidFill>
                <a:latin typeface="Arial"/>
                <a:cs typeface="Arial"/>
              </a:rPr>
              <a:t>º</a:t>
            </a:r>
            <a:endParaRPr lang="en-US" sz="2000" dirty="0">
              <a:solidFill>
                <a:schemeClr val="bg1"/>
              </a:solidFill>
              <a:latin typeface="Berlin Sans FB" panose="020E0602020502020306" pitchFamily="34" charset="0"/>
            </a:endParaRPr>
          </a:p>
          <a:p>
            <a:endParaRPr lang="en-US" sz="2400" dirty="0">
              <a:solidFill>
                <a:schemeClr val="bg1"/>
              </a:solidFill>
              <a:latin typeface="Berlin Sans FB" panose="020E0602020502020306" pitchFamily="34" charset="0"/>
            </a:endParaRPr>
          </a:p>
        </p:txBody>
      </p:sp>
      <p:sp>
        <p:nvSpPr>
          <p:cNvPr id="15" name="TextBox 14"/>
          <p:cNvSpPr txBox="1"/>
          <p:nvPr/>
        </p:nvSpPr>
        <p:spPr>
          <a:xfrm>
            <a:off x="1796940" y="2820144"/>
            <a:ext cx="533400" cy="769441"/>
          </a:xfrm>
          <a:prstGeom prst="rect">
            <a:avLst/>
          </a:prstGeom>
          <a:noFill/>
        </p:spPr>
        <p:txBody>
          <a:bodyPr wrap="square" rtlCol="0">
            <a:spAutoFit/>
          </a:bodyPr>
          <a:lstStyle/>
          <a:p>
            <a:r>
              <a:rPr lang="en-US" sz="2000" dirty="0" smtClean="0">
                <a:solidFill>
                  <a:schemeClr val="bg1"/>
                </a:solidFill>
                <a:latin typeface="Berlin Sans FB" panose="020E0602020502020306" pitchFamily="34" charset="0"/>
              </a:rPr>
              <a:t>33</a:t>
            </a:r>
            <a:r>
              <a:rPr lang="en-US" sz="2000" dirty="0">
                <a:solidFill>
                  <a:schemeClr val="bg1"/>
                </a:solidFill>
                <a:latin typeface="Arial"/>
                <a:cs typeface="Arial"/>
              </a:rPr>
              <a:t>º</a:t>
            </a:r>
            <a:endParaRPr lang="en-US" sz="2000" dirty="0">
              <a:solidFill>
                <a:schemeClr val="bg1"/>
              </a:solidFill>
              <a:latin typeface="Berlin Sans FB" panose="020E0602020502020306" pitchFamily="34" charset="0"/>
            </a:endParaRPr>
          </a:p>
          <a:p>
            <a:endParaRPr lang="en-US" sz="2400" dirty="0">
              <a:solidFill>
                <a:schemeClr val="bg1"/>
              </a:solidFill>
              <a:latin typeface="Berlin Sans FB" panose="020E0602020502020306" pitchFamily="34" charset="0"/>
            </a:endParaRPr>
          </a:p>
        </p:txBody>
      </p:sp>
      <p:sp>
        <p:nvSpPr>
          <p:cNvPr id="16" name="Rectangle 15"/>
          <p:cNvSpPr/>
          <p:nvPr/>
        </p:nvSpPr>
        <p:spPr>
          <a:xfrm>
            <a:off x="506561" y="2667000"/>
            <a:ext cx="8283277" cy="68580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362200" y="2743200"/>
            <a:ext cx="565260" cy="584775"/>
          </a:xfrm>
          <a:prstGeom prst="rect">
            <a:avLst/>
          </a:prstGeom>
          <a:noFill/>
        </p:spPr>
        <p:txBody>
          <a:bodyPr wrap="square" rtlCol="0">
            <a:spAutoFit/>
          </a:bodyPr>
          <a:lstStyle/>
          <a:p>
            <a:r>
              <a:rPr lang="en-US" sz="1600" dirty="0" smtClean="0">
                <a:solidFill>
                  <a:schemeClr val="bg1"/>
                </a:solidFill>
                <a:latin typeface="Berlin Sans FB" panose="020E0602020502020306" pitchFamily="34" charset="0"/>
              </a:rPr>
              <a:t>0.48 in</a:t>
            </a:r>
            <a:endParaRPr lang="en-US" sz="1600" dirty="0">
              <a:solidFill>
                <a:schemeClr val="bg1"/>
              </a:solidFill>
              <a:latin typeface="Berlin Sans FB" panose="020E0602020502020306" pitchFamily="34" charset="0"/>
            </a:endParaRPr>
          </a:p>
        </p:txBody>
      </p:sp>
      <p:sp>
        <p:nvSpPr>
          <p:cNvPr id="18" name="TextBox 17"/>
          <p:cNvSpPr txBox="1"/>
          <p:nvPr/>
        </p:nvSpPr>
        <p:spPr>
          <a:xfrm>
            <a:off x="2971800" y="2768025"/>
            <a:ext cx="565260" cy="584775"/>
          </a:xfrm>
          <a:prstGeom prst="rect">
            <a:avLst/>
          </a:prstGeom>
          <a:noFill/>
        </p:spPr>
        <p:txBody>
          <a:bodyPr wrap="square" rtlCol="0">
            <a:spAutoFit/>
          </a:bodyPr>
          <a:lstStyle/>
          <a:p>
            <a:r>
              <a:rPr lang="en-US" sz="1600" dirty="0" smtClean="0">
                <a:solidFill>
                  <a:schemeClr val="bg1"/>
                </a:solidFill>
                <a:latin typeface="Berlin Sans FB" panose="020E0602020502020306" pitchFamily="34" charset="0"/>
              </a:rPr>
              <a:t>109 in</a:t>
            </a:r>
            <a:endParaRPr lang="en-US" sz="1600" dirty="0">
              <a:solidFill>
                <a:schemeClr val="bg1"/>
              </a:solidFill>
              <a:latin typeface="Berlin Sans FB" panose="020E0602020502020306" pitchFamily="34" charset="0"/>
            </a:endParaRPr>
          </a:p>
        </p:txBody>
      </p:sp>
    </p:spTree>
    <p:extLst>
      <p:ext uri="{BB962C8B-B14F-4D97-AF65-F5344CB8AC3E}">
        <p14:creationId xmlns:p14="http://schemas.microsoft.com/office/powerpoint/2010/main" val="3157030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komonews.com/images/131101_lenticular_clouds_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7222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28600" y="-18473"/>
            <a:ext cx="9525000" cy="6876473"/>
            <a:chOff x="-228600" y="-18473"/>
            <a:chExt cx="9525000" cy="6876473"/>
          </a:xfrm>
        </p:grpSpPr>
        <p:sp>
          <p:nvSpPr>
            <p:cNvPr id="8" name="Rectangle 7"/>
            <p:cNvSpPr/>
            <p:nvPr/>
          </p:nvSpPr>
          <p:spPr>
            <a:xfrm>
              <a:off x="0" y="0"/>
              <a:ext cx="9144000" cy="6858000"/>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18473"/>
              <a:ext cx="9296400"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9600000" sx="107000" sy="107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rot="10800000">
              <a:off x="-228600" y="5084618"/>
              <a:ext cx="9374909"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20400000" sx="107000" sy="107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561" y="396803"/>
            <a:ext cx="8283277" cy="6064394"/>
          </a:xfrm>
          <a:prstGeom prst="rect">
            <a:avLst/>
          </a:prstGeom>
        </p:spPr>
      </p:pic>
      <p:sp>
        <p:nvSpPr>
          <p:cNvPr id="2" name="TextBox 1"/>
          <p:cNvSpPr txBox="1"/>
          <p:nvPr/>
        </p:nvSpPr>
        <p:spPr>
          <a:xfrm>
            <a:off x="1219200" y="381000"/>
            <a:ext cx="1066800" cy="338554"/>
          </a:xfrm>
          <a:prstGeom prst="rect">
            <a:avLst/>
          </a:prstGeom>
          <a:noFill/>
        </p:spPr>
        <p:txBody>
          <a:bodyPr wrap="square" rtlCol="0">
            <a:spAutoFit/>
          </a:bodyPr>
          <a:lstStyle/>
          <a:p>
            <a:r>
              <a:rPr lang="en-US" sz="1600" dirty="0" smtClean="0">
                <a:solidFill>
                  <a:srgbClr val="FF0000"/>
                </a:solidFill>
                <a:latin typeface="Berlin Sans FB" panose="020E0602020502020306" pitchFamily="34" charset="0"/>
              </a:rPr>
              <a:t>February</a:t>
            </a:r>
            <a:endParaRPr lang="en-US" sz="1600" dirty="0">
              <a:solidFill>
                <a:srgbClr val="FF0000"/>
              </a:solidFill>
              <a:latin typeface="Berlin Sans FB" panose="020E0602020502020306" pitchFamily="34" charset="0"/>
            </a:endParaRPr>
          </a:p>
        </p:txBody>
      </p:sp>
      <p:sp>
        <p:nvSpPr>
          <p:cNvPr id="11" name="TextBox 10"/>
          <p:cNvSpPr txBox="1"/>
          <p:nvPr/>
        </p:nvSpPr>
        <p:spPr>
          <a:xfrm>
            <a:off x="2971800" y="381000"/>
            <a:ext cx="685800" cy="338554"/>
          </a:xfrm>
          <a:prstGeom prst="rect">
            <a:avLst/>
          </a:prstGeom>
          <a:noFill/>
        </p:spPr>
        <p:txBody>
          <a:bodyPr wrap="square" rtlCol="0">
            <a:spAutoFit/>
          </a:bodyPr>
          <a:lstStyle/>
          <a:p>
            <a:r>
              <a:rPr lang="en-US" sz="1600" dirty="0" smtClean="0">
                <a:solidFill>
                  <a:srgbClr val="FF0000"/>
                </a:solidFill>
                <a:latin typeface="Berlin Sans FB" panose="020E0602020502020306" pitchFamily="34" charset="0"/>
              </a:rPr>
              <a:t>2014</a:t>
            </a:r>
            <a:endParaRPr lang="en-US" sz="1600" dirty="0">
              <a:solidFill>
                <a:srgbClr val="FF0000"/>
              </a:solidFill>
              <a:latin typeface="Berlin Sans FB" panose="020E0602020502020306" pitchFamily="34" charset="0"/>
            </a:endParaRPr>
          </a:p>
        </p:txBody>
      </p:sp>
      <p:sp>
        <p:nvSpPr>
          <p:cNvPr id="3" name="Down Arrow 2"/>
          <p:cNvSpPr/>
          <p:nvPr/>
        </p:nvSpPr>
        <p:spPr>
          <a:xfrm rot="9138738">
            <a:off x="2270627" y="616467"/>
            <a:ext cx="304800" cy="992909"/>
          </a:xfrm>
          <a:prstGeom prst="downArrow">
            <a:avLst/>
          </a:prstGeom>
          <a:solidFill>
            <a:srgbClr val="FF0000"/>
          </a:solidFill>
          <a:ln>
            <a:solidFill>
              <a:srgbClr val="A83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9138738">
            <a:off x="3527928" y="616468"/>
            <a:ext cx="304800" cy="992909"/>
          </a:xfrm>
          <a:prstGeom prst="downArrow">
            <a:avLst/>
          </a:prstGeom>
          <a:solidFill>
            <a:srgbClr val="FF0000"/>
          </a:solidFill>
          <a:ln>
            <a:solidFill>
              <a:srgbClr val="A83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237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3"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komonews.com/images/131101_lenticular_clouds_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7222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28600" y="-18473"/>
            <a:ext cx="9525000" cy="6876473"/>
            <a:chOff x="-228600" y="-18473"/>
            <a:chExt cx="9525000" cy="6876473"/>
          </a:xfrm>
        </p:grpSpPr>
        <p:sp>
          <p:nvSpPr>
            <p:cNvPr id="8" name="Rectangle 7"/>
            <p:cNvSpPr/>
            <p:nvPr/>
          </p:nvSpPr>
          <p:spPr>
            <a:xfrm>
              <a:off x="0" y="0"/>
              <a:ext cx="9144000" cy="6858000"/>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18473"/>
              <a:ext cx="9296400"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9600000" sx="107000" sy="107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rot="10800000">
              <a:off x="-228600" y="5084618"/>
              <a:ext cx="9374909"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20400000" sx="107000" sy="107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561" y="396803"/>
            <a:ext cx="8283277" cy="6064394"/>
          </a:xfrm>
          <a:prstGeom prst="rect">
            <a:avLst/>
          </a:prstGeom>
        </p:spPr>
      </p:pic>
      <p:sp>
        <p:nvSpPr>
          <p:cNvPr id="2" name="TextBox 1"/>
          <p:cNvSpPr txBox="1"/>
          <p:nvPr/>
        </p:nvSpPr>
        <p:spPr>
          <a:xfrm>
            <a:off x="1219200" y="381000"/>
            <a:ext cx="1066800" cy="338554"/>
          </a:xfrm>
          <a:prstGeom prst="rect">
            <a:avLst/>
          </a:prstGeom>
          <a:noFill/>
        </p:spPr>
        <p:txBody>
          <a:bodyPr wrap="square" rtlCol="0">
            <a:spAutoFit/>
          </a:bodyPr>
          <a:lstStyle/>
          <a:p>
            <a:r>
              <a:rPr lang="en-US" sz="1600" dirty="0" smtClean="0">
                <a:solidFill>
                  <a:schemeClr val="bg1"/>
                </a:solidFill>
                <a:latin typeface="Berlin Sans FB" panose="020E0602020502020306" pitchFamily="34" charset="0"/>
              </a:rPr>
              <a:t>February</a:t>
            </a:r>
            <a:endParaRPr lang="en-US" sz="1600" dirty="0">
              <a:solidFill>
                <a:schemeClr val="bg1"/>
              </a:solidFill>
              <a:latin typeface="Berlin Sans FB" panose="020E0602020502020306" pitchFamily="34" charset="0"/>
            </a:endParaRPr>
          </a:p>
        </p:txBody>
      </p:sp>
      <p:sp>
        <p:nvSpPr>
          <p:cNvPr id="11" name="TextBox 10"/>
          <p:cNvSpPr txBox="1"/>
          <p:nvPr/>
        </p:nvSpPr>
        <p:spPr>
          <a:xfrm>
            <a:off x="2971800" y="381000"/>
            <a:ext cx="685800" cy="338554"/>
          </a:xfrm>
          <a:prstGeom prst="rect">
            <a:avLst/>
          </a:prstGeom>
          <a:noFill/>
        </p:spPr>
        <p:txBody>
          <a:bodyPr wrap="square" rtlCol="0">
            <a:spAutoFit/>
          </a:bodyPr>
          <a:lstStyle/>
          <a:p>
            <a:r>
              <a:rPr lang="en-US" sz="1600" dirty="0" smtClean="0">
                <a:solidFill>
                  <a:schemeClr val="bg1"/>
                </a:solidFill>
                <a:latin typeface="Berlin Sans FB" panose="020E0602020502020306" pitchFamily="34" charset="0"/>
              </a:rPr>
              <a:t>2014</a:t>
            </a:r>
            <a:endParaRPr lang="en-US" sz="1600" dirty="0">
              <a:solidFill>
                <a:schemeClr val="bg1"/>
              </a:solidFill>
              <a:latin typeface="Berlin Sans FB" panose="020E0602020502020306" pitchFamily="34" charset="0"/>
            </a:endParaRPr>
          </a:p>
        </p:txBody>
      </p:sp>
      <p:sp>
        <p:nvSpPr>
          <p:cNvPr id="14" name="Down Arrow 13"/>
          <p:cNvSpPr/>
          <p:nvPr/>
        </p:nvSpPr>
        <p:spPr>
          <a:xfrm rot="7471825">
            <a:off x="4648437" y="630063"/>
            <a:ext cx="304800" cy="992909"/>
          </a:xfrm>
          <a:prstGeom prst="downArrow">
            <a:avLst/>
          </a:prstGeom>
          <a:solidFill>
            <a:srgbClr val="FF0000"/>
          </a:solidFill>
          <a:ln>
            <a:solidFill>
              <a:srgbClr val="A83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62000" y="2820888"/>
            <a:ext cx="565260" cy="400110"/>
          </a:xfrm>
          <a:prstGeom prst="rect">
            <a:avLst/>
          </a:prstGeom>
          <a:noFill/>
        </p:spPr>
        <p:txBody>
          <a:bodyPr wrap="square" rtlCol="0">
            <a:spAutoFit/>
          </a:bodyPr>
          <a:lstStyle/>
          <a:p>
            <a:r>
              <a:rPr lang="en-US" sz="2000" dirty="0" smtClean="0">
                <a:solidFill>
                  <a:schemeClr val="bg1"/>
                </a:solidFill>
                <a:latin typeface="Berlin Sans FB" panose="020E0602020502020306" pitchFamily="34" charset="0"/>
              </a:rPr>
              <a:t>33</a:t>
            </a:r>
            <a:r>
              <a:rPr lang="en-US" sz="2000" dirty="0" smtClean="0">
                <a:solidFill>
                  <a:schemeClr val="bg1"/>
                </a:solidFill>
                <a:latin typeface="Arial"/>
                <a:cs typeface="Arial"/>
              </a:rPr>
              <a:t>º</a:t>
            </a:r>
            <a:endParaRPr lang="en-US" sz="2000" dirty="0">
              <a:solidFill>
                <a:schemeClr val="bg1"/>
              </a:solidFill>
              <a:latin typeface="Berlin Sans FB" panose="020E0602020502020306" pitchFamily="34" charset="0"/>
            </a:endParaRPr>
          </a:p>
        </p:txBody>
      </p:sp>
      <p:sp>
        <p:nvSpPr>
          <p:cNvPr id="13" name="TextBox 12"/>
          <p:cNvSpPr txBox="1"/>
          <p:nvPr/>
        </p:nvSpPr>
        <p:spPr>
          <a:xfrm>
            <a:off x="1263540" y="2811959"/>
            <a:ext cx="533400" cy="769441"/>
          </a:xfrm>
          <a:prstGeom prst="rect">
            <a:avLst/>
          </a:prstGeom>
          <a:noFill/>
        </p:spPr>
        <p:txBody>
          <a:bodyPr wrap="square" rtlCol="0">
            <a:spAutoFit/>
          </a:bodyPr>
          <a:lstStyle/>
          <a:p>
            <a:r>
              <a:rPr lang="en-US" sz="2000" dirty="0" smtClean="0">
                <a:solidFill>
                  <a:schemeClr val="bg1"/>
                </a:solidFill>
                <a:latin typeface="Berlin Sans FB" panose="020E0602020502020306" pitchFamily="34" charset="0"/>
              </a:rPr>
              <a:t>26</a:t>
            </a:r>
            <a:r>
              <a:rPr lang="en-US" sz="2000" dirty="0">
                <a:solidFill>
                  <a:schemeClr val="bg1"/>
                </a:solidFill>
                <a:latin typeface="Arial"/>
                <a:cs typeface="Arial"/>
              </a:rPr>
              <a:t>º</a:t>
            </a:r>
            <a:endParaRPr lang="en-US" sz="2000" dirty="0">
              <a:solidFill>
                <a:schemeClr val="bg1"/>
              </a:solidFill>
              <a:latin typeface="Berlin Sans FB" panose="020E0602020502020306" pitchFamily="34" charset="0"/>
            </a:endParaRPr>
          </a:p>
          <a:p>
            <a:endParaRPr lang="en-US" sz="2400" dirty="0">
              <a:solidFill>
                <a:schemeClr val="bg1"/>
              </a:solidFill>
              <a:latin typeface="Berlin Sans FB" panose="020E0602020502020306" pitchFamily="34" charset="0"/>
            </a:endParaRPr>
          </a:p>
        </p:txBody>
      </p:sp>
      <p:sp>
        <p:nvSpPr>
          <p:cNvPr id="15" name="TextBox 14"/>
          <p:cNvSpPr txBox="1"/>
          <p:nvPr/>
        </p:nvSpPr>
        <p:spPr>
          <a:xfrm>
            <a:off x="1796940" y="2820144"/>
            <a:ext cx="533400" cy="769441"/>
          </a:xfrm>
          <a:prstGeom prst="rect">
            <a:avLst/>
          </a:prstGeom>
          <a:noFill/>
        </p:spPr>
        <p:txBody>
          <a:bodyPr wrap="square" rtlCol="0">
            <a:spAutoFit/>
          </a:bodyPr>
          <a:lstStyle/>
          <a:p>
            <a:r>
              <a:rPr lang="en-US" sz="2000" dirty="0" smtClean="0">
                <a:solidFill>
                  <a:schemeClr val="bg1"/>
                </a:solidFill>
                <a:latin typeface="Berlin Sans FB" panose="020E0602020502020306" pitchFamily="34" charset="0"/>
              </a:rPr>
              <a:t>33</a:t>
            </a:r>
            <a:r>
              <a:rPr lang="en-US" sz="2000" dirty="0">
                <a:solidFill>
                  <a:schemeClr val="bg1"/>
                </a:solidFill>
                <a:latin typeface="Arial"/>
                <a:cs typeface="Arial"/>
              </a:rPr>
              <a:t>º</a:t>
            </a:r>
            <a:endParaRPr lang="en-US" sz="2000" dirty="0">
              <a:solidFill>
                <a:schemeClr val="bg1"/>
              </a:solidFill>
              <a:latin typeface="Berlin Sans FB" panose="020E0602020502020306" pitchFamily="34" charset="0"/>
            </a:endParaRPr>
          </a:p>
          <a:p>
            <a:endParaRPr lang="en-US" sz="2400" dirty="0">
              <a:solidFill>
                <a:schemeClr val="bg1"/>
              </a:solidFill>
              <a:latin typeface="Berlin Sans FB" panose="020E0602020502020306" pitchFamily="34" charset="0"/>
            </a:endParaRPr>
          </a:p>
        </p:txBody>
      </p:sp>
      <p:sp>
        <p:nvSpPr>
          <p:cNvPr id="16" name="Rectangle 15"/>
          <p:cNvSpPr/>
          <p:nvPr/>
        </p:nvSpPr>
        <p:spPr>
          <a:xfrm>
            <a:off x="506561" y="2667000"/>
            <a:ext cx="8283277" cy="68580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362200" y="2743200"/>
            <a:ext cx="565260" cy="584775"/>
          </a:xfrm>
          <a:prstGeom prst="rect">
            <a:avLst/>
          </a:prstGeom>
          <a:noFill/>
        </p:spPr>
        <p:txBody>
          <a:bodyPr wrap="square" rtlCol="0">
            <a:spAutoFit/>
          </a:bodyPr>
          <a:lstStyle/>
          <a:p>
            <a:r>
              <a:rPr lang="en-US" sz="1600" dirty="0" smtClean="0">
                <a:solidFill>
                  <a:schemeClr val="bg1"/>
                </a:solidFill>
                <a:latin typeface="Berlin Sans FB" panose="020E0602020502020306" pitchFamily="34" charset="0"/>
              </a:rPr>
              <a:t>0.48 in</a:t>
            </a:r>
            <a:endParaRPr lang="en-US" sz="1600" dirty="0">
              <a:solidFill>
                <a:schemeClr val="bg1"/>
              </a:solidFill>
              <a:latin typeface="Berlin Sans FB" panose="020E0602020502020306" pitchFamily="34" charset="0"/>
            </a:endParaRPr>
          </a:p>
        </p:txBody>
      </p:sp>
      <p:sp>
        <p:nvSpPr>
          <p:cNvPr id="18" name="TextBox 17"/>
          <p:cNvSpPr txBox="1"/>
          <p:nvPr/>
        </p:nvSpPr>
        <p:spPr>
          <a:xfrm>
            <a:off x="2971800" y="2768025"/>
            <a:ext cx="565260" cy="584775"/>
          </a:xfrm>
          <a:prstGeom prst="rect">
            <a:avLst/>
          </a:prstGeom>
          <a:noFill/>
        </p:spPr>
        <p:txBody>
          <a:bodyPr wrap="square" rtlCol="0">
            <a:spAutoFit/>
          </a:bodyPr>
          <a:lstStyle/>
          <a:p>
            <a:r>
              <a:rPr lang="en-US" sz="1600" dirty="0" smtClean="0">
                <a:solidFill>
                  <a:schemeClr val="bg1"/>
                </a:solidFill>
                <a:latin typeface="Berlin Sans FB" panose="020E0602020502020306" pitchFamily="34" charset="0"/>
              </a:rPr>
              <a:t>109 in</a:t>
            </a:r>
            <a:endParaRPr lang="en-US" sz="1600" dirty="0">
              <a:solidFill>
                <a:schemeClr val="bg1"/>
              </a:solidFill>
              <a:latin typeface="Berlin Sans FB" panose="020E0602020502020306" pitchFamily="34" charset="0"/>
            </a:endParaRPr>
          </a:p>
        </p:txBody>
      </p:sp>
    </p:spTree>
    <p:extLst>
      <p:ext uri="{BB962C8B-B14F-4D97-AF65-F5344CB8AC3E}">
        <p14:creationId xmlns:p14="http://schemas.microsoft.com/office/powerpoint/2010/main" val="38552136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komonews.com/images/131101_lenticular_clouds_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7222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28600" y="-18473"/>
            <a:ext cx="9525000" cy="6876473"/>
            <a:chOff x="-228600" y="-18473"/>
            <a:chExt cx="9525000" cy="6876473"/>
          </a:xfrm>
        </p:grpSpPr>
        <p:sp>
          <p:nvSpPr>
            <p:cNvPr id="8" name="Rectangle 7"/>
            <p:cNvSpPr/>
            <p:nvPr/>
          </p:nvSpPr>
          <p:spPr>
            <a:xfrm>
              <a:off x="0" y="0"/>
              <a:ext cx="9144000" cy="6858000"/>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18473"/>
              <a:ext cx="9296400"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9600000" sx="107000" sy="107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rot="10800000">
              <a:off x="-228600" y="5084618"/>
              <a:ext cx="9374909"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20400000" sx="107000" sy="107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850" y="446922"/>
            <a:ext cx="8648700" cy="5964155"/>
          </a:xfrm>
          <a:prstGeom prst="rect">
            <a:avLst/>
          </a:prstGeom>
        </p:spPr>
      </p:pic>
      <p:sp>
        <p:nvSpPr>
          <p:cNvPr id="10" name="Down Arrow 9"/>
          <p:cNvSpPr/>
          <p:nvPr/>
        </p:nvSpPr>
        <p:spPr>
          <a:xfrm rot="5400000">
            <a:off x="4685145" y="798947"/>
            <a:ext cx="304800" cy="992909"/>
          </a:xfrm>
          <a:prstGeom prst="downArrow">
            <a:avLst/>
          </a:prstGeom>
          <a:solidFill>
            <a:srgbClr val="FF0000"/>
          </a:solidFill>
          <a:ln>
            <a:solidFill>
              <a:srgbClr val="A83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541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komonews.com/images/131101_lenticular_clouds_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7222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28600" y="-18473"/>
            <a:ext cx="9525000" cy="6876473"/>
            <a:chOff x="-228600" y="-18473"/>
            <a:chExt cx="9525000" cy="6876473"/>
          </a:xfrm>
        </p:grpSpPr>
        <p:sp>
          <p:nvSpPr>
            <p:cNvPr id="8" name="Rectangle 7"/>
            <p:cNvSpPr/>
            <p:nvPr/>
          </p:nvSpPr>
          <p:spPr>
            <a:xfrm>
              <a:off x="0" y="0"/>
              <a:ext cx="9144000" cy="6858000"/>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18473"/>
              <a:ext cx="9296400"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9600000" sx="107000" sy="107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rot="10800000">
              <a:off x="-228600" y="5084618"/>
              <a:ext cx="9374909"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20400000" sx="107000" sy="107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561" y="396803"/>
            <a:ext cx="8283277" cy="6064394"/>
          </a:xfrm>
          <a:prstGeom prst="rect">
            <a:avLst/>
          </a:prstGeom>
        </p:spPr>
      </p:pic>
      <p:sp>
        <p:nvSpPr>
          <p:cNvPr id="2" name="TextBox 1"/>
          <p:cNvSpPr txBox="1"/>
          <p:nvPr/>
        </p:nvSpPr>
        <p:spPr>
          <a:xfrm>
            <a:off x="1219200" y="381000"/>
            <a:ext cx="1066800" cy="338554"/>
          </a:xfrm>
          <a:prstGeom prst="rect">
            <a:avLst/>
          </a:prstGeom>
          <a:noFill/>
        </p:spPr>
        <p:txBody>
          <a:bodyPr wrap="square" rtlCol="0">
            <a:spAutoFit/>
          </a:bodyPr>
          <a:lstStyle/>
          <a:p>
            <a:r>
              <a:rPr lang="en-US" sz="1600" dirty="0" smtClean="0">
                <a:solidFill>
                  <a:schemeClr val="bg1"/>
                </a:solidFill>
                <a:latin typeface="Berlin Sans FB" panose="020E0602020502020306" pitchFamily="34" charset="0"/>
              </a:rPr>
              <a:t>February</a:t>
            </a:r>
            <a:endParaRPr lang="en-US" sz="1600" dirty="0">
              <a:solidFill>
                <a:schemeClr val="bg1"/>
              </a:solidFill>
              <a:latin typeface="Berlin Sans FB" panose="020E0602020502020306" pitchFamily="34" charset="0"/>
            </a:endParaRPr>
          </a:p>
        </p:txBody>
      </p:sp>
      <p:sp>
        <p:nvSpPr>
          <p:cNvPr id="11" name="TextBox 10"/>
          <p:cNvSpPr txBox="1"/>
          <p:nvPr/>
        </p:nvSpPr>
        <p:spPr>
          <a:xfrm>
            <a:off x="2971800" y="381000"/>
            <a:ext cx="685800" cy="338554"/>
          </a:xfrm>
          <a:prstGeom prst="rect">
            <a:avLst/>
          </a:prstGeom>
          <a:noFill/>
        </p:spPr>
        <p:txBody>
          <a:bodyPr wrap="square" rtlCol="0">
            <a:spAutoFit/>
          </a:bodyPr>
          <a:lstStyle/>
          <a:p>
            <a:r>
              <a:rPr lang="en-US" sz="1600" dirty="0" smtClean="0">
                <a:solidFill>
                  <a:schemeClr val="bg1"/>
                </a:solidFill>
                <a:latin typeface="Berlin Sans FB" panose="020E0602020502020306" pitchFamily="34" charset="0"/>
              </a:rPr>
              <a:t>2014</a:t>
            </a:r>
            <a:endParaRPr lang="en-US" sz="1600" dirty="0">
              <a:solidFill>
                <a:schemeClr val="bg1"/>
              </a:solidFill>
              <a:latin typeface="Berlin Sans FB" panose="020E0602020502020306" pitchFamily="34" charset="0"/>
            </a:endParaRPr>
          </a:p>
        </p:txBody>
      </p:sp>
      <p:sp>
        <p:nvSpPr>
          <p:cNvPr id="14" name="Down Arrow 13"/>
          <p:cNvSpPr/>
          <p:nvPr/>
        </p:nvSpPr>
        <p:spPr>
          <a:xfrm rot="7471825">
            <a:off x="4648437" y="630063"/>
            <a:ext cx="304800" cy="992909"/>
          </a:xfrm>
          <a:prstGeom prst="downArrow">
            <a:avLst/>
          </a:prstGeom>
          <a:solidFill>
            <a:srgbClr val="FF0000"/>
          </a:solidFill>
          <a:ln>
            <a:solidFill>
              <a:srgbClr val="A83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62000" y="2820888"/>
            <a:ext cx="565260" cy="400110"/>
          </a:xfrm>
          <a:prstGeom prst="rect">
            <a:avLst/>
          </a:prstGeom>
          <a:noFill/>
        </p:spPr>
        <p:txBody>
          <a:bodyPr wrap="square" rtlCol="0">
            <a:spAutoFit/>
          </a:bodyPr>
          <a:lstStyle/>
          <a:p>
            <a:r>
              <a:rPr lang="en-US" sz="2000" dirty="0" smtClean="0">
                <a:solidFill>
                  <a:schemeClr val="bg1"/>
                </a:solidFill>
                <a:latin typeface="Berlin Sans FB" panose="020E0602020502020306" pitchFamily="34" charset="0"/>
              </a:rPr>
              <a:t>33</a:t>
            </a:r>
            <a:r>
              <a:rPr lang="en-US" sz="2000" dirty="0" smtClean="0">
                <a:solidFill>
                  <a:schemeClr val="bg1"/>
                </a:solidFill>
                <a:latin typeface="Arial"/>
                <a:cs typeface="Arial"/>
              </a:rPr>
              <a:t>º</a:t>
            </a:r>
            <a:endParaRPr lang="en-US" sz="2000" dirty="0">
              <a:solidFill>
                <a:schemeClr val="bg1"/>
              </a:solidFill>
              <a:latin typeface="Berlin Sans FB" panose="020E0602020502020306" pitchFamily="34" charset="0"/>
            </a:endParaRPr>
          </a:p>
        </p:txBody>
      </p:sp>
      <p:sp>
        <p:nvSpPr>
          <p:cNvPr id="13" name="TextBox 12"/>
          <p:cNvSpPr txBox="1"/>
          <p:nvPr/>
        </p:nvSpPr>
        <p:spPr>
          <a:xfrm>
            <a:off x="1263540" y="2811959"/>
            <a:ext cx="533400" cy="769441"/>
          </a:xfrm>
          <a:prstGeom prst="rect">
            <a:avLst/>
          </a:prstGeom>
          <a:noFill/>
        </p:spPr>
        <p:txBody>
          <a:bodyPr wrap="square" rtlCol="0">
            <a:spAutoFit/>
          </a:bodyPr>
          <a:lstStyle/>
          <a:p>
            <a:r>
              <a:rPr lang="en-US" sz="2000" dirty="0" smtClean="0">
                <a:solidFill>
                  <a:schemeClr val="bg1"/>
                </a:solidFill>
                <a:latin typeface="Berlin Sans FB" panose="020E0602020502020306" pitchFamily="34" charset="0"/>
              </a:rPr>
              <a:t>26</a:t>
            </a:r>
            <a:r>
              <a:rPr lang="en-US" sz="2000" dirty="0">
                <a:solidFill>
                  <a:schemeClr val="bg1"/>
                </a:solidFill>
                <a:latin typeface="Arial"/>
                <a:cs typeface="Arial"/>
              </a:rPr>
              <a:t>º</a:t>
            </a:r>
            <a:endParaRPr lang="en-US" sz="2000" dirty="0">
              <a:solidFill>
                <a:schemeClr val="bg1"/>
              </a:solidFill>
              <a:latin typeface="Berlin Sans FB" panose="020E0602020502020306" pitchFamily="34" charset="0"/>
            </a:endParaRPr>
          </a:p>
          <a:p>
            <a:endParaRPr lang="en-US" sz="2400" dirty="0">
              <a:solidFill>
                <a:schemeClr val="bg1"/>
              </a:solidFill>
              <a:latin typeface="Berlin Sans FB" panose="020E0602020502020306" pitchFamily="34" charset="0"/>
            </a:endParaRPr>
          </a:p>
        </p:txBody>
      </p:sp>
      <p:sp>
        <p:nvSpPr>
          <p:cNvPr id="15" name="TextBox 14"/>
          <p:cNvSpPr txBox="1"/>
          <p:nvPr/>
        </p:nvSpPr>
        <p:spPr>
          <a:xfrm>
            <a:off x="1796940" y="2820144"/>
            <a:ext cx="533400" cy="769441"/>
          </a:xfrm>
          <a:prstGeom prst="rect">
            <a:avLst/>
          </a:prstGeom>
          <a:noFill/>
        </p:spPr>
        <p:txBody>
          <a:bodyPr wrap="square" rtlCol="0">
            <a:spAutoFit/>
          </a:bodyPr>
          <a:lstStyle/>
          <a:p>
            <a:r>
              <a:rPr lang="en-US" sz="2000" dirty="0" smtClean="0">
                <a:solidFill>
                  <a:schemeClr val="bg1"/>
                </a:solidFill>
                <a:latin typeface="Berlin Sans FB" panose="020E0602020502020306" pitchFamily="34" charset="0"/>
              </a:rPr>
              <a:t>33</a:t>
            </a:r>
            <a:r>
              <a:rPr lang="en-US" sz="2000" dirty="0">
                <a:solidFill>
                  <a:schemeClr val="bg1"/>
                </a:solidFill>
                <a:latin typeface="Arial"/>
                <a:cs typeface="Arial"/>
              </a:rPr>
              <a:t>º</a:t>
            </a:r>
            <a:endParaRPr lang="en-US" sz="2000" dirty="0">
              <a:solidFill>
                <a:schemeClr val="bg1"/>
              </a:solidFill>
              <a:latin typeface="Berlin Sans FB" panose="020E0602020502020306" pitchFamily="34" charset="0"/>
            </a:endParaRPr>
          </a:p>
          <a:p>
            <a:endParaRPr lang="en-US" sz="2400" dirty="0">
              <a:solidFill>
                <a:schemeClr val="bg1"/>
              </a:solidFill>
              <a:latin typeface="Berlin Sans FB" panose="020E0602020502020306" pitchFamily="34" charset="0"/>
            </a:endParaRPr>
          </a:p>
        </p:txBody>
      </p:sp>
      <p:sp>
        <p:nvSpPr>
          <p:cNvPr id="16" name="Rectangle 15"/>
          <p:cNvSpPr/>
          <p:nvPr/>
        </p:nvSpPr>
        <p:spPr>
          <a:xfrm>
            <a:off x="506561" y="2667000"/>
            <a:ext cx="8283277" cy="68580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362200" y="2743200"/>
            <a:ext cx="565260" cy="584775"/>
          </a:xfrm>
          <a:prstGeom prst="rect">
            <a:avLst/>
          </a:prstGeom>
          <a:noFill/>
        </p:spPr>
        <p:txBody>
          <a:bodyPr wrap="square" rtlCol="0">
            <a:spAutoFit/>
          </a:bodyPr>
          <a:lstStyle/>
          <a:p>
            <a:r>
              <a:rPr lang="en-US" sz="1600" dirty="0" smtClean="0">
                <a:solidFill>
                  <a:schemeClr val="bg1"/>
                </a:solidFill>
                <a:latin typeface="Berlin Sans FB" panose="020E0602020502020306" pitchFamily="34" charset="0"/>
              </a:rPr>
              <a:t>0.48 in</a:t>
            </a:r>
            <a:endParaRPr lang="en-US" sz="1600" dirty="0">
              <a:solidFill>
                <a:schemeClr val="bg1"/>
              </a:solidFill>
              <a:latin typeface="Berlin Sans FB" panose="020E0602020502020306" pitchFamily="34" charset="0"/>
            </a:endParaRPr>
          </a:p>
        </p:txBody>
      </p:sp>
      <p:sp>
        <p:nvSpPr>
          <p:cNvPr id="18" name="TextBox 17"/>
          <p:cNvSpPr txBox="1"/>
          <p:nvPr/>
        </p:nvSpPr>
        <p:spPr>
          <a:xfrm>
            <a:off x="2971800" y="2768025"/>
            <a:ext cx="565260" cy="584775"/>
          </a:xfrm>
          <a:prstGeom prst="rect">
            <a:avLst/>
          </a:prstGeom>
          <a:noFill/>
        </p:spPr>
        <p:txBody>
          <a:bodyPr wrap="square" rtlCol="0">
            <a:spAutoFit/>
          </a:bodyPr>
          <a:lstStyle/>
          <a:p>
            <a:r>
              <a:rPr lang="en-US" sz="1600" dirty="0" smtClean="0">
                <a:solidFill>
                  <a:schemeClr val="bg1"/>
                </a:solidFill>
                <a:latin typeface="Berlin Sans FB" panose="020E0602020502020306" pitchFamily="34" charset="0"/>
              </a:rPr>
              <a:t>109 in</a:t>
            </a:r>
            <a:endParaRPr lang="en-US" sz="1600" dirty="0">
              <a:solidFill>
                <a:schemeClr val="bg1"/>
              </a:solidFill>
              <a:latin typeface="Berlin Sans FB" panose="020E0602020502020306" pitchFamily="34" charset="0"/>
            </a:endParaRPr>
          </a:p>
        </p:txBody>
      </p:sp>
      <p:sp>
        <p:nvSpPr>
          <p:cNvPr id="19" name="TextBox 18"/>
          <p:cNvSpPr txBox="1"/>
          <p:nvPr/>
        </p:nvSpPr>
        <p:spPr>
          <a:xfrm>
            <a:off x="4038600" y="2667000"/>
            <a:ext cx="533400" cy="1015663"/>
          </a:xfrm>
          <a:prstGeom prst="rect">
            <a:avLst/>
          </a:prstGeom>
          <a:noFill/>
        </p:spPr>
        <p:txBody>
          <a:bodyPr wrap="square" rtlCol="0">
            <a:spAutoFit/>
          </a:bodyPr>
          <a:lstStyle/>
          <a:p>
            <a:r>
              <a:rPr lang="en-US" sz="3600" dirty="0" smtClean="0">
                <a:solidFill>
                  <a:schemeClr val="bg1"/>
                </a:solidFill>
                <a:latin typeface="Berlin Sans FB" panose="020E0602020502020306" pitchFamily="34" charset="0"/>
              </a:rPr>
              <a:t>X</a:t>
            </a:r>
            <a:endParaRPr lang="en-US" sz="3600" dirty="0">
              <a:solidFill>
                <a:schemeClr val="bg1"/>
              </a:solidFill>
              <a:latin typeface="Berlin Sans FB" panose="020E0602020502020306" pitchFamily="34" charset="0"/>
            </a:endParaRPr>
          </a:p>
          <a:p>
            <a:endParaRPr lang="en-US" sz="2400" dirty="0">
              <a:solidFill>
                <a:schemeClr val="bg1"/>
              </a:solidFill>
              <a:latin typeface="Berlin Sans FB" panose="020E0602020502020306" pitchFamily="34" charset="0"/>
            </a:endParaRPr>
          </a:p>
        </p:txBody>
      </p:sp>
    </p:spTree>
    <p:extLst>
      <p:ext uri="{BB962C8B-B14F-4D97-AF65-F5344CB8AC3E}">
        <p14:creationId xmlns:p14="http://schemas.microsoft.com/office/powerpoint/2010/main" val="135210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komonews.com/images/131101_lenticular_clouds_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7222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28600" y="-18473"/>
            <a:ext cx="9525000" cy="6876473"/>
            <a:chOff x="-228600" y="-18473"/>
            <a:chExt cx="9525000" cy="6876473"/>
          </a:xfrm>
        </p:grpSpPr>
        <p:sp>
          <p:nvSpPr>
            <p:cNvPr id="8" name="Rectangle 7"/>
            <p:cNvSpPr/>
            <p:nvPr/>
          </p:nvSpPr>
          <p:spPr>
            <a:xfrm>
              <a:off x="0" y="0"/>
              <a:ext cx="9144000" cy="6858000"/>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18473"/>
              <a:ext cx="9296400"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9600000" sx="107000" sy="107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rot="10800000">
              <a:off x="-228600" y="5084618"/>
              <a:ext cx="9374909"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20400000" sx="107000" sy="107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955191" y="406553"/>
            <a:ext cx="698556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Mount Rainier Weather</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2" descr="http://2.bp.blogspot.com/-MsthW6nIaKw/T9Y7KmoNhWI/AAAAAAAABfk/bHV0MeeLJf4/s1600/IMG_9899.JP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9841"/>
          <a:stretch/>
        </p:blipFill>
        <p:spPr bwMode="auto">
          <a:xfrm>
            <a:off x="914400" y="1555217"/>
            <a:ext cx="2181432" cy="326179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96824" y="4849668"/>
            <a:ext cx="3416584" cy="523220"/>
          </a:xfrm>
          <a:prstGeom prst="rect">
            <a:avLst/>
          </a:prstGeom>
          <a:noFill/>
        </p:spPr>
        <p:txBody>
          <a:bodyPr wrap="square" lIns="91440" tIns="45720" rIns="91440" bIns="45720">
            <a:spAutoFit/>
          </a:bodyPr>
          <a:lstStyle/>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Collect Weather Data</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 name="Picture 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4800" y="2057400"/>
            <a:ext cx="4447974" cy="2501985"/>
          </a:xfrm>
          <a:prstGeom prst="rect">
            <a:avLst/>
          </a:prstGeom>
        </p:spPr>
      </p:pic>
      <p:sp>
        <p:nvSpPr>
          <p:cNvPr id="13" name="Rectangle 12"/>
          <p:cNvSpPr/>
          <p:nvPr/>
        </p:nvSpPr>
        <p:spPr>
          <a:xfrm>
            <a:off x="4630495" y="4588058"/>
            <a:ext cx="3416584" cy="523220"/>
          </a:xfrm>
          <a:prstGeom prst="rect">
            <a:avLst/>
          </a:prstGeom>
          <a:noFill/>
        </p:spPr>
        <p:txBody>
          <a:bodyPr wrap="square" lIns="91440" tIns="45720" rIns="91440" bIns="45720">
            <a:spAutoFit/>
          </a:bodyPr>
          <a:lstStyle/>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Make Observations</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050" name="Picture 2" descr="File:Mano cursor.sv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6000" y="3605441"/>
            <a:ext cx="1143000" cy="1479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32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komonews.com/images/131101_lenticular_clouds_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7222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28600" y="-18473"/>
            <a:ext cx="9525000" cy="6876473"/>
            <a:chOff x="-228600" y="-18473"/>
            <a:chExt cx="9525000" cy="6876473"/>
          </a:xfrm>
        </p:grpSpPr>
        <p:sp>
          <p:nvSpPr>
            <p:cNvPr id="8" name="Rectangle 7"/>
            <p:cNvSpPr/>
            <p:nvPr/>
          </p:nvSpPr>
          <p:spPr>
            <a:xfrm>
              <a:off x="0" y="0"/>
              <a:ext cx="9144000" cy="6858000"/>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18473"/>
              <a:ext cx="9296400"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9600000" sx="107000" sy="107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rot="10800000">
              <a:off x="-228600" y="5084618"/>
              <a:ext cx="9374909"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20400000" sx="107000" sy="107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196296"/>
            <a:ext cx="8153400" cy="3979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File:Mano cursor.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54363" y="1828800"/>
            <a:ext cx="690523" cy="893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58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komonews.com/images/131101_lenticular_clouds_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7222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28600" y="-18473"/>
            <a:ext cx="9525000" cy="6876473"/>
            <a:chOff x="-228600" y="-18473"/>
            <a:chExt cx="9525000" cy="6876473"/>
          </a:xfrm>
        </p:grpSpPr>
        <p:sp>
          <p:nvSpPr>
            <p:cNvPr id="8" name="Rectangle 7"/>
            <p:cNvSpPr/>
            <p:nvPr/>
          </p:nvSpPr>
          <p:spPr>
            <a:xfrm>
              <a:off x="0" y="0"/>
              <a:ext cx="9144000" cy="6858000"/>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18473"/>
              <a:ext cx="9296400"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9600000" sx="107000" sy="107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rot="10800000">
              <a:off x="-228600" y="5084618"/>
              <a:ext cx="9374909"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20400000" sx="107000" sy="107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898" y="533400"/>
            <a:ext cx="6715139" cy="552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77155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komonews.com/images/131101_lenticular_clouds_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7222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28600" y="-18473"/>
            <a:ext cx="9525000" cy="6876473"/>
            <a:chOff x="-228600" y="-18473"/>
            <a:chExt cx="9525000" cy="6876473"/>
          </a:xfrm>
        </p:grpSpPr>
        <p:sp>
          <p:nvSpPr>
            <p:cNvPr id="8" name="Rectangle 7"/>
            <p:cNvSpPr/>
            <p:nvPr/>
          </p:nvSpPr>
          <p:spPr>
            <a:xfrm>
              <a:off x="0" y="0"/>
              <a:ext cx="9144000" cy="6858000"/>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18473"/>
              <a:ext cx="9296400"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9600000" sx="107000" sy="107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rot="10800000">
              <a:off x="-228600" y="5084618"/>
              <a:ext cx="9374909"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20400000" sx="107000" sy="107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561" y="396803"/>
            <a:ext cx="8283277" cy="6064394"/>
          </a:xfrm>
          <a:prstGeom prst="rect">
            <a:avLst/>
          </a:prstGeom>
        </p:spPr>
      </p:pic>
      <p:sp>
        <p:nvSpPr>
          <p:cNvPr id="2" name="TextBox 1"/>
          <p:cNvSpPr txBox="1"/>
          <p:nvPr/>
        </p:nvSpPr>
        <p:spPr>
          <a:xfrm>
            <a:off x="1219200" y="381000"/>
            <a:ext cx="1066800" cy="338554"/>
          </a:xfrm>
          <a:prstGeom prst="rect">
            <a:avLst/>
          </a:prstGeom>
          <a:noFill/>
        </p:spPr>
        <p:txBody>
          <a:bodyPr wrap="square" rtlCol="0">
            <a:spAutoFit/>
          </a:bodyPr>
          <a:lstStyle/>
          <a:p>
            <a:r>
              <a:rPr lang="en-US" sz="1600" dirty="0" smtClean="0">
                <a:solidFill>
                  <a:schemeClr val="bg1"/>
                </a:solidFill>
                <a:latin typeface="Berlin Sans FB" panose="020E0602020502020306" pitchFamily="34" charset="0"/>
              </a:rPr>
              <a:t>February</a:t>
            </a:r>
            <a:endParaRPr lang="en-US" sz="1600" dirty="0">
              <a:solidFill>
                <a:schemeClr val="bg1"/>
              </a:solidFill>
              <a:latin typeface="Berlin Sans FB" panose="020E0602020502020306" pitchFamily="34" charset="0"/>
            </a:endParaRPr>
          </a:p>
        </p:txBody>
      </p:sp>
      <p:sp>
        <p:nvSpPr>
          <p:cNvPr id="11" name="TextBox 10"/>
          <p:cNvSpPr txBox="1"/>
          <p:nvPr/>
        </p:nvSpPr>
        <p:spPr>
          <a:xfrm>
            <a:off x="2971800" y="381000"/>
            <a:ext cx="685800" cy="338554"/>
          </a:xfrm>
          <a:prstGeom prst="rect">
            <a:avLst/>
          </a:prstGeom>
          <a:noFill/>
        </p:spPr>
        <p:txBody>
          <a:bodyPr wrap="square" rtlCol="0">
            <a:spAutoFit/>
          </a:bodyPr>
          <a:lstStyle/>
          <a:p>
            <a:r>
              <a:rPr lang="en-US" sz="1600" dirty="0" smtClean="0">
                <a:solidFill>
                  <a:schemeClr val="bg1"/>
                </a:solidFill>
                <a:latin typeface="Berlin Sans FB" panose="020E0602020502020306" pitchFamily="34" charset="0"/>
              </a:rPr>
              <a:t>2014</a:t>
            </a:r>
            <a:endParaRPr lang="en-US" sz="1600" dirty="0">
              <a:solidFill>
                <a:schemeClr val="bg1"/>
              </a:solidFill>
              <a:latin typeface="Berlin Sans FB" panose="020E0602020502020306" pitchFamily="34" charset="0"/>
            </a:endParaRPr>
          </a:p>
        </p:txBody>
      </p:sp>
      <p:sp>
        <p:nvSpPr>
          <p:cNvPr id="14" name="Down Arrow 13"/>
          <p:cNvSpPr/>
          <p:nvPr/>
        </p:nvSpPr>
        <p:spPr>
          <a:xfrm rot="7471825">
            <a:off x="8420178" y="1129709"/>
            <a:ext cx="304800" cy="992909"/>
          </a:xfrm>
          <a:prstGeom prst="downArrow">
            <a:avLst/>
          </a:prstGeom>
          <a:solidFill>
            <a:srgbClr val="FF0000"/>
          </a:solidFill>
          <a:ln>
            <a:solidFill>
              <a:srgbClr val="A83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62000" y="2820888"/>
            <a:ext cx="565260" cy="400110"/>
          </a:xfrm>
          <a:prstGeom prst="rect">
            <a:avLst/>
          </a:prstGeom>
          <a:noFill/>
        </p:spPr>
        <p:txBody>
          <a:bodyPr wrap="square" rtlCol="0">
            <a:spAutoFit/>
          </a:bodyPr>
          <a:lstStyle/>
          <a:p>
            <a:r>
              <a:rPr lang="en-US" sz="2000" dirty="0" smtClean="0">
                <a:solidFill>
                  <a:schemeClr val="bg1"/>
                </a:solidFill>
                <a:latin typeface="Berlin Sans FB" panose="020E0602020502020306" pitchFamily="34" charset="0"/>
              </a:rPr>
              <a:t>33</a:t>
            </a:r>
            <a:r>
              <a:rPr lang="en-US" sz="2000" dirty="0" smtClean="0">
                <a:solidFill>
                  <a:schemeClr val="bg1"/>
                </a:solidFill>
                <a:latin typeface="Arial"/>
                <a:cs typeface="Arial"/>
              </a:rPr>
              <a:t>º</a:t>
            </a:r>
            <a:endParaRPr lang="en-US" sz="2000" dirty="0">
              <a:solidFill>
                <a:schemeClr val="bg1"/>
              </a:solidFill>
              <a:latin typeface="Berlin Sans FB" panose="020E0602020502020306" pitchFamily="34" charset="0"/>
            </a:endParaRPr>
          </a:p>
        </p:txBody>
      </p:sp>
      <p:sp>
        <p:nvSpPr>
          <p:cNvPr id="13" name="TextBox 12"/>
          <p:cNvSpPr txBox="1"/>
          <p:nvPr/>
        </p:nvSpPr>
        <p:spPr>
          <a:xfrm>
            <a:off x="1263540" y="2811959"/>
            <a:ext cx="533400" cy="769441"/>
          </a:xfrm>
          <a:prstGeom prst="rect">
            <a:avLst/>
          </a:prstGeom>
          <a:noFill/>
        </p:spPr>
        <p:txBody>
          <a:bodyPr wrap="square" rtlCol="0">
            <a:spAutoFit/>
          </a:bodyPr>
          <a:lstStyle/>
          <a:p>
            <a:r>
              <a:rPr lang="en-US" sz="2000" dirty="0" smtClean="0">
                <a:solidFill>
                  <a:schemeClr val="bg1"/>
                </a:solidFill>
                <a:latin typeface="Berlin Sans FB" panose="020E0602020502020306" pitchFamily="34" charset="0"/>
              </a:rPr>
              <a:t>26</a:t>
            </a:r>
            <a:r>
              <a:rPr lang="en-US" sz="2000" dirty="0">
                <a:solidFill>
                  <a:schemeClr val="bg1"/>
                </a:solidFill>
                <a:latin typeface="Arial"/>
                <a:cs typeface="Arial"/>
              </a:rPr>
              <a:t>º</a:t>
            </a:r>
            <a:endParaRPr lang="en-US" sz="2000" dirty="0">
              <a:solidFill>
                <a:schemeClr val="bg1"/>
              </a:solidFill>
              <a:latin typeface="Berlin Sans FB" panose="020E0602020502020306" pitchFamily="34" charset="0"/>
            </a:endParaRPr>
          </a:p>
          <a:p>
            <a:endParaRPr lang="en-US" sz="2400" dirty="0">
              <a:solidFill>
                <a:schemeClr val="bg1"/>
              </a:solidFill>
              <a:latin typeface="Berlin Sans FB" panose="020E0602020502020306" pitchFamily="34" charset="0"/>
            </a:endParaRPr>
          </a:p>
        </p:txBody>
      </p:sp>
      <p:sp>
        <p:nvSpPr>
          <p:cNvPr id="15" name="TextBox 14"/>
          <p:cNvSpPr txBox="1"/>
          <p:nvPr/>
        </p:nvSpPr>
        <p:spPr>
          <a:xfrm>
            <a:off x="1796940" y="2820144"/>
            <a:ext cx="533400" cy="769441"/>
          </a:xfrm>
          <a:prstGeom prst="rect">
            <a:avLst/>
          </a:prstGeom>
          <a:noFill/>
        </p:spPr>
        <p:txBody>
          <a:bodyPr wrap="square" rtlCol="0">
            <a:spAutoFit/>
          </a:bodyPr>
          <a:lstStyle/>
          <a:p>
            <a:r>
              <a:rPr lang="en-US" sz="2000" dirty="0" smtClean="0">
                <a:solidFill>
                  <a:schemeClr val="bg1"/>
                </a:solidFill>
                <a:latin typeface="Berlin Sans FB" panose="020E0602020502020306" pitchFamily="34" charset="0"/>
              </a:rPr>
              <a:t>33</a:t>
            </a:r>
            <a:r>
              <a:rPr lang="en-US" sz="2000" dirty="0">
                <a:solidFill>
                  <a:schemeClr val="bg1"/>
                </a:solidFill>
                <a:latin typeface="Arial"/>
                <a:cs typeface="Arial"/>
              </a:rPr>
              <a:t>º</a:t>
            </a:r>
            <a:endParaRPr lang="en-US" sz="2000" dirty="0">
              <a:solidFill>
                <a:schemeClr val="bg1"/>
              </a:solidFill>
              <a:latin typeface="Berlin Sans FB" panose="020E0602020502020306" pitchFamily="34" charset="0"/>
            </a:endParaRPr>
          </a:p>
          <a:p>
            <a:endParaRPr lang="en-US" sz="2400" dirty="0">
              <a:solidFill>
                <a:schemeClr val="bg1"/>
              </a:solidFill>
              <a:latin typeface="Berlin Sans FB" panose="020E0602020502020306" pitchFamily="34" charset="0"/>
            </a:endParaRPr>
          </a:p>
        </p:txBody>
      </p:sp>
      <p:sp>
        <p:nvSpPr>
          <p:cNvPr id="16" name="Rectangle 15"/>
          <p:cNvSpPr/>
          <p:nvPr/>
        </p:nvSpPr>
        <p:spPr>
          <a:xfrm>
            <a:off x="506561" y="2667000"/>
            <a:ext cx="8283277" cy="68580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362200" y="2743200"/>
            <a:ext cx="565260" cy="584775"/>
          </a:xfrm>
          <a:prstGeom prst="rect">
            <a:avLst/>
          </a:prstGeom>
          <a:noFill/>
        </p:spPr>
        <p:txBody>
          <a:bodyPr wrap="square" rtlCol="0">
            <a:spAutoFit/>
          </a:bodyPr>
          <a:lstStyle/>
          <a:p>
            <a:r>
              <a:rPr lang="en-US" sz="1600" dirty="0" smtClean="0">
                <a:solidFill>
                  <a:schemeClr val="bg1"/>
                </a:solidFill>
                <a:latin typeface="Berlin Sans FB" panose="020E0602020502020306" pitchFamily="34" charset="0"/>
              </a:rPr>
              <a:t>0.48 in</a:t>
            </a:r>
            <a:endParaRPr lang="en-US" sz="1600" dirty="0">
              <a:solidFill>
                <a:schemeClr val="bg1"/>
              </a:solidFill>
              <a:latin typeface="Berlin Sans FB" panose="020E0602020502020306" pitchFamily="34" charset="0"/>
            </a:endParaRPr>
          </a:p>
        </p:txBody>
      </p:sp>
      <p:sp>
        <p:nvSpPr>
          <p:cNvPr id="18" name="TextBox 17"/>
          <p:cNvSpPr txBox="1"/>
          <p:nvPr/>
        </p:nvSpPr>
        <p:spPr>
          <a:xfrm>
            <a:off x="2971800" y="2768025"/>
            <a:ext cx="565260" cy="584775"/>
          </a:xfrm>
          <a:prstGeom prst="rect">
            <a:avLst/>
          </a:prstGeom>
          <a:noFill/>
        </p:spPr>
        <p:txBody>
          <a:bodyPr wrap="square" rtlCol="0">
            <a:spAutoFit/>
          </a:bodyPr>
          <a:lstStyle/>
          <a:p>
            <a:r>
              <a:rPr lang="en-US" sz="1600" dirty="0" smtClean="0">
                <a:solidFill>
                  <a:schemeClr val="bg1"/>
                </a:solidFill>
                <a:latin typeface="Berlin Sans FB" panose="020E0602020502020306" pitchFamily="34" charset="0"/>
              </a:rPr>
              <a:t>109 in</a:t>
            </a:r>
            <a:endParaRPr lang="en-US" sz="1600" dirty="0">
              <a:solidFill>
                <a:schemeClr val="bg1"/>
              </a:solidFill>
              <a:latin typeface="Berlin Sans FB" panose="020E0602020502020306" pitchFamily="34" charset="0"/>
            </a:endParaRPr>
          </a:p>
        </p:txBody>
      </p:sp>
      <p:sp>
        <p:nvSpPr>
          <p:cNvPr id="19" name="TextBox 18"/>
          <p:cNvSpPr txBox="1"/>
          <p:nvPr/>
        </p:nvSpPr>
        <p:spPr>
          <a:xfrm>
            <a:off x="4038600" y="2667000"/>
            <a:ext cx="533400" cy="1015663"/>
          </a:xfrm>
          <a:prstGeom prst="rect">
            <a:avLst/>
          </a:prstGeom>
          <a:noFill/>
        </p:spPr>
        <p:txBody>
          <a:bodyPr wrap="square" rtlCol="0">
            <a:spAutoFit/>
          </a:bodyPr>
          <a:lstStyle/>
          <a:p>
            <a:r>
              <a:rPr lang="en-US" sz="3600" dirty="0" smtClean="0">
                <a:solidFill>
                  <a:schemeClr val="bg1"/>
                </a:solidFill>
                <a:latin typeface="Berlin Sans FB" panose="020E0602020502020306" pitchFamily="34" charset="0"/>
              </a:rPr>
              <a:t>X</a:t>
            </a:r>
            <a:endParaRPr lang="en-US" sz="3600" dirty="0">
              <a:solidFill>
                <a:schemeClr val="bg1"/>
              </a:solidFill>
              <a:latin typeface="Berlin Sans FB" panose="020E0602020502020306" pitchFamily="34" charset="0"/>
            </a:endParaRPr>
          </a:p>
          <a:p>
            <a:endParaRPr lang="en-US" sz="2400" dirty="0">
              <a:solidFill>
                <a:schemeClr val="bg1"/>
              </a:solidFill>
              <a:latin typeface="Berlin Sans FB" panose="020E0602020502020306" pitchFamily="34" charset="0"/>
            </a:endParaRPr>
          </a:p>
        </p:txBody>
      </p:sp>
      <p:sp>
        <p:nvSpPr>
          <p:cNvPr id="20" name="TextBox 19"/>
          <p:cNvSpPr txBox="1"/>
          <p:nvPr/>
        </p:nvSpPr>
        <p:spPr>
          <a:xfrm>
            <a:off x="4381500" y="2819400"/>
            <a:ext cx="266700" cy="738664"/>
          </a:xfrm>
          <a:prstGeom prst="rect">
            <a:avLst/>
          </a:prstGeom>
          <a:noFill/>
        </p:spPr>
        <p:txBody>
          <a:bodyPr wrap="square" rtlCol="0">
            <a:spAutoFit/>
          </a:bodyPr>
          <a:lstStyle/>
          <a:p>
            <a:r>
              <a:rPr lang="en-US" dirty="0" smtClean="0">
                <a:solidFill>
                  <a:schemeClr val="bg1"/>
                </a:solidFill>
                <a:latin typeface="Berlin Sans FB" panose="020E0602020502020306" pitchFamily="34" charset="0"/>
              </a:rPr>
              <a:t>X</a:t>
            </a:r>
            <a:endParaRPr lang="en-US" dirty="0">
              <a:solidFill>
                <a:schemeClr val="bg1"/>
              </a:solidFill>
              <a:latin typeface="Berlin Sans FB" panose="020E0602020502020306" pitchFamily="34" charset="0"/>
            </a:endParaRPr>
          </a:p>
          <a:p>
            <a:endParaRPr lang="en-US" sz="2400" dirty="0">
              <a:solidFill>
                <a:schemeClr val="bg1"/>
              </a:solidFill>
              <a:latin typeface="Berlin Sans FB" panose="020E0602020502020306" pitchFamily="34" charset="0"/>
            </a:endParaRPr>
          </a:p>
        </p:txBody>
      </p:sp>
      <p:sp>
        <p:nvSpPr>
          <p:cNvPr id="22" name="TextBox 21"/>
          <p:cNvSpPr txBox="1"/>
          <p:nvPr/>
        </p:nvSpPr>
        <p:spPr>
          <a:xfrm>
            <a:off x="4610100" y="2819400"/>
            <a:ext cx="266700" cy="738664"/>
          </a:xfrm>
          <a:prstGeom prst="rect">
            <a:avLst/>
          </a:prstGeom>
          <a:noFill/>
        </p:spPr>
        <p:txBody>
          <a:bodyPr wrap="square" rtlCol="0">
            <a:spAutoFit/>
          </a:bodyPr>
          <a:lstStyle/>
          <a:p>
            <a:r>
              <a:rPr lang="en-US" dirty="0" smtClean="0">
                <a:solidFill>
                  <a:schemeClr val="bg1"/>
                </a:solidFill>
                <a:latin typeface="Berlin Sans FB" panose="020E0602020502020306" pitchFamily="34" charset="0"/>
              </a:rPr>
              <a:t>X</a:t>
            </a:r>
            <a:endParaRPr lang="en-US" dirty="0">
              <a:solidFill>
                <a:schemeClr val="bg1"/>
              </a:solidFill>
              <a:latin typeface="Berlin Sans FB" panose="020E0602020502020306" pitchFamily="34" charset="0"/>
            </a:endParaRPr>
          </a:p>
          <a:p>
            <a:endParaRPr lang="en-US" sz="2400" dirty="0">
              <a:solidFill>
                <a:schemeClr val="bg1"/>
              </a:solidFill>
              <a:latin typeface="Berlin Sans FB" panose="020E0602020502020306" pitchFamily="34" charset="0"/>
            </a:endParaRPr>
          </a:p>
        </p:txBody>
      </p:sp>
    </p:spTree>
    <p:extLst>
      <p:ext uri="{BB962C8B-B14F-4D97-AF65-F5344CB8AC3E}">
        <p14:creationId xmlns:p14="http://schemas.microsoft.com/office/powerpoint/2010/main" val="40846484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komonews.com/images/131101_lenticular_clouds_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7222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28600" y="-18473"/>
            <a:ext cx="9525000" cy="6876473"/>
            <a:chOff x="-228600" y="-18473"/>
            <a:chExt cx="9525000" cy="6876473"/>
          </a:xfrm>
        </p:grpSpPr>
        <p:sp>
          <p:nvSpPr>
            <p:cNvPr id="8" name="Rectangle 7"/>
            <p:cNvSpPr/>
            <p:nvPr/>
          </p:nvSpPr>
          <p:spPr>
            <a:xfrm>
              <a:off x="0" y="0"/>
              <a:ext cx="9144000" cy="6858000"/>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18473"/>
              <a:ext cx="9296400"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9600000" sx="107000" sy="107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rot="10800000">
              <a:off x="-228600" y="5084618"/>
              <a:ext cx="9374909"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20400000" sx="107000" sy="107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196296"/>
            <a:ext cx="8153400" cy="3979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File:Mano cursor.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905000"/>
            <a:ext cx="690523" cy="893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90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komonews.com/images/131101_lenticular_clouds_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7222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28600" y="-18473"/>
            <a:ext cx="9525000" cy="6876473"/>
            <a:chOff x="-228600" y="-18473"/>
            <a:chExt cx="9525000" cy="6876473"/>
          </a:xfrm>
        </p:grpSpPr>
        <p:sp>
          <p:nvSpPr>
            <p:cNvPr id="8" name="Rectangle 7"/>
            <p:cNvSpPr/>
            <p:nvPr/>
          </p:nvSpPr>
          <p:spPr>
            <a:xfrm>
              <a:off x="0" y="0"/>
              <a:ext cx="9144000" cy="6858000"/>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18473"/>
              <a:ext cx="9296400"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9600000" sx="107000" sy="107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rot="10800000">
              <a:off x="-228600" y="5084618"/>
              <a:ext cx="9374909"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20400000" sx="107000" sy="107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9089" y="557213"/>
            <a:ext cx="6618111" cy="5455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35867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komonews.com/images/131101_lenticular_clouds_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7222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28600" y="-18473"/>
            <a:ext cx="9525000" cy="6876473"/>
            <a:chOff x="-228600" y="-18473"/>
            <a:chExt cx="9525000" cy="6876473"/>
          </a:xfrm>
        </p:grpSpPr>
        <p:sp>
          <p:nvSpPr>
            <p:cNvPr id="8" name="Rectangle 7"/>
            <p:cNvSpPr/>
            <p:nvPr/>
          </p:nvSpPr>
          <p:spPr>
            <a:xfrm>
              <a:off x="0" y="0"/>
              <a:ext cx="9144000" cy="6858000"/>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18473"/>
              <a:ext cx="9296400"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9600000" sx="107000" sy="107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rot="10800000">
              <a:off x="-228600" y="5084618"/>
              <a:ext cx="9374909"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20400000" sx="107000" sy="107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561" y="396803"/>
            <a:ext cx="8283277" cy="6064394"/>
          </a:xfrm>
          <a:prstGeom prst="rect">
            <a:avLst/>
          </a:prstGeom>
        </p:spPr>
      </p:pic>
      <p:sp>
        <p:nvSpPr>
          <p:cNvPr id="2" name="TextBox 1"/>
          <p:cNvSpPr txBox="1"/>
          <p:nvPr/>
        </p:nvSpPr>
        <p:spPr>
          <a:xfrm>
            <a:off x="1219200" y="381000"/>
            <a:ext cx="1066800" cy="338554"/>
          </a:xfrm>
          <a:prstGeom prst="rect">
            <a:avLst/>
          </a:prstGeom>
          <a:noFill/>
        </p:spPr>
        <p:txBody>
          <a:bodyPr wrap="square" rtlCol="0">
            <a:spAutoFit/>
          </a:bodyPr>
          <a:lstStyle/>
          <a:p>
            <a:r>
              <a:rPr lang="en-US" sz="1600" dirty="0" smtClean="0">
                <a:solidFill>
                  <a:schemeClr val="bg1"/>
                </a:solidFill>
                <a:latin typeface="Berlin Sans FB" panose="020E0602020502020306" pitchFamily="34" charset="0"/>
              </a:rPr>
              <a:t>February</a:t>
            </a:r>
            <a:endParaRPr lang="en-US" sz="1600" dirty="0">
              <a:solidFill>
                <a:schemeClr val="bg1"/>
              </a:solidFill>
              <a:latin typeface="Berlin Sans FB" panose="020E0602020502020306" pitchFamily="34" charset="0"/>
            </a:endParaRPr>
          </a:p>
        </p:txBody>
      </p:sp>
      <p:sp>
        <p:nvSpPr>
          <p:cNvPr id="11" name="TextBox 10"/>
          <p:cNvSpPr txBox="1"/>
          <p:nvPr/>
        </p:nvSpPr>
        <p:spPr>
          <a:xfrm>
            <a:off x="2971800" y="381000"/>
            <a:ext cx="685800" cy="338554"/>
          </a:xfrm>
          <a:prstGeom prst="rect">
            <a:avLst/>
          </a:prstGeom>
          <a:noFill/>
        </p:spPr>
        <p:txBody>
          <a:bodyPr wrap="square" rtlCol="0">
            <a:spAutoFit/>
          </a:bodyPr>
          <a:lstStyle/>
          <a:p>
            <a:r>
              <a:rPr lang="en-US" sz="1600" dirty="0" smtClean="0">
                <a:solidFill>
                  <a:schemeClr val="bg1"/>
                </a:solidFill>
                <a:latin typeface="Berlin Sans FB" panose="020E0602020502020306" pitchFamily="34" charset="0"/>
              </a:rPr>
              <a:t>2014</a:t>
            </a:r>
            <a:endParaRPr lang="en-US" sz="1600" dirty="0">
              <a:solidFill>
                <a:schemeClr val="bg1"/>
              </a:solidFill>
              <a:latin typeface="Berlin Sans FB" panose="020E0602020502020306" pitchFamily="34" charset="0"/>
            </a:endParaRPr>
          </a:p>
        </p:txBody>
      </p:sp>
      <p:sp>
        <p:nvSpPr>
          <p:cNvPr id="14" name="Down Arrow 13"/>
          <p:cNvSpPr/>
          <p:nvPr/>
        </p:nvSpPr>
        <p:spPr>
          <a:xfrm rot="7471825">
            <a:off x="8420178" y="1129709"/>
            <a:ext cx="304800" cy="992909"/>
          </a:xfrm>
          <a:prstGeom prst="downArrow">
            <a:avLst/>
          </a:prstGeom>
          <a:solidFill>
            <a:srgbClr val="FF0000"/>
          </a:solidFill>
          <a:ln>
            <a:solidFill>
              <a:srgbClr val="A83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62000" y="2820888"/>
            <a:ext cx="565260" cy="400110"/>
          </a:xfrm>
          <a:prstGeom prst="rect">
            <a:avLst/>
          </a:prstGeom>
          <a:noFill/>
        </p:spPr>
        <p:txBody>
          <a:bodyPr wrap="square" rtlCol="0">
            <a:spAutoFit/>
          </a:bodyPr>
          <a:lstStyle/>
          <a:p>
            <a:r>
              <a:rPr lang="en-US" sz="2000" dirty="0" smtClean="0">
                <a:solidFill>
                  <a:schemeClr val="bg1"/>
                </a:solidFill>
                <a:latin typeface="Berlin Sans FB" panose="020E0602020502020306" pitchFamily="34" charset="0"/>
              </a:rPr>
              <a:t>33</a:t>
            </a:r>
            <a:r>
              <a:rPr lang="en-US" sz="2000" dirty="0" smtClean="0">
                <a:solidFill>
                  <a:schemeClr val="bg1"/>
                </a:solidFill>
                <a:latin typeface="Arial"/>
                <a:cs typeface="Arial"/>
              </a:rPr>
              <a:t>º</a:t>
            </a:r>
            <a:endParaRPr lang="en-US" sz="2000" dirty="0">
              <a:solidFill>
                <a:schemeClr val="bg1"/>
              </a:solidFill>
              <a:latin typeface="Berlin Sans FB" panose="020E0602020502020306" pitchFamily="34" charset="0"/>
            </a:endParaRPr>
          </a:p>
        </p:txBody>
      </p:sp>
      <p:sp>
        <p:nvSpPr>
          <p:cNvPr id="13" name="TextBox 12"/>
          <p:cNvSpPr txBox="1"/>
          <p:nvPr/>
        </p:nvSpPr>
        <p:spPr>
          <a:xfrm>
            <a:off x="1263540" y="2811959"/>
            <a:ext cx="533400" cy="769441"/>
          </a:xfrm>
          <a:prstGeom prst="rect">
            <a:avLst/>
          </a:prstGeom>
          <a:noFill/>
        </p:spPr>
        <p:txBody>
          <a:bodyPr wrap="square" rtlCol="0">
            <a:spAutoFit/>
          </a:bodyPr>
          <a:lstStyle/>
          <a:p>
            <a:r>
              <a:rPr lang="en-US" sz="2000" dirty="0" smtClean="0">
                <a:solidFill>
                  <a:schemeClr val="bg1"/>
                </a:solidFill>
                <a:latin typeface="Berlin Sans FB" panose="020E0602020502020306" pitchFamily="34" charset="0"/>
              </a:rPr>
              <a:t>26</a:t>
            </a:r>
            <a:r>
              <a:rPr lang="en-US" sz="2000" dirty="0">
                <a:solidFill>
                  <a:schemeClr val="bg1"/>
                </a:solidFill>
                <a:latin typeface="Arial"/>
                <a:cs typeface="Arial"/>
              </a:rPr>
              <a:t>º</a:t>
            </a:r>
            <a:endParaRPr lang="en-US" sz="2000" dirty="0">
              <a:solidFill>
                <a:schemeClr val="bg1"/>
              </a:solidFill>
              <a:latin typeface="Berlin Sans FB" panose="020E0602020502020306" pitchFamily="34" charset="0"/>
            </a:endParaRPr>
          </a:p>
          <a:p>
            <a:endParaRPr lang="en-US" sz="2400" dirty="0">
              <a:solidFill>
                <a:schemeClr val="bg1"/>
              </a:solidFill>
              <a:latin typeface="Berlin Sans FB" panose="020E0602020502020306" pitchFamily="34" charset="0"/>
            </a:endParaRPr>
          </a:p>
        </p:txBody>
      </p:sp>
      <p:sp>
        <p:nvSpPr>
          <p:cNvPr id="15" name="TextBox 14"/>
          <p:cNvSpPr txBox="1"/>
          <p:nvPr/>
        </p:nvSpPr>
        <p:spPr>
          <a:xfrm>
            <a:off x="1796940" y="2820144"/>
            <a:ext cx="533400" cy="769441"/>
          </a:xfrm>
          <a:prstGeom prst="rect">
            <a:avLst/>
          </a:prstGeom>
          <a:noFill/>
        </p:spPr>
        <p:txBody>
          <a:bodyPr wrap="square" rtlCol="0">
            <a:spAutoFit/>
          </a:bodyPr>
          <a:lstStyle/>
          <a:p>
            <a:r>
              <a:rPr lang="en-US" sz="2000" dirty="0" smtClean="0">
                <a:solidFill>
                  <a:schemeClr val="bg1"/>
                </a:solidFill>
                <a:latin typeface="Berlin Sans FB" panose="020E0602020502020306" pitchFamily="34" charset="0"/>
              </a:rPr>
              <a:t>33</a:t>
            </a:r>
            <a:r>
              <a:rPr lang="en-US" sz="2000" dirty="0">
                <a:solidFill>
                  <a:schemeClr val="bg1"/>
                </a:solidFill>
                <a:latin typeface="Arial"/>
                <a:cs typeface="Arial"/>
              </a:rPr>
              <a:t>º</a:t>
            </a:r>
            <a:endParaRPr lang="en-US" sz="2000" dirty="0">
              <a:solidFill>
                <a:schemeClr val="bg1"/>
              </a:solidFill>
              <a:latin typeface="Berlin Sans FB" panose="020E0602020502020306" pitchFamily="34" charset="0"/>
            </a:endParaRPr>
          </a:p>
          <a:p>
            <a:endParaRPr lang="en-US" sz="2400" dirty="0">
              <a:solidFill>
                <a:schemeClr val="bg1"/>
              </a:solidFill>
              <a:latin typeface="Berlin Sans FB" panose="020E0602020502020306" pitchFamily="34" charset="0"/>
            </a:endParaRPr>
          </a:p>
        </p:txBody>
      </p:sp>
      <p:sp>
        <p:nvSpPr>
          <p:cNvPr id="16" name="Rectangle 15"/>
          <p:cNvSpPr/>
          <p:nvPr/>
        </p:nvSpPr>
        <p:spPr>
          <a:xfrm>
            <a:off x="506561" y="2667000"/>
            <a:ext cx="8283277" cy="68580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362200" y="2743200"/>
            <a:ext cx="565260" cy="584775"/>
          </a:xfrm>
          <a:prstGeom prst="rect">
            <a:avLst/>
          </a:prstGeom>
          <a:noFill/>
        </p:spPr>
        <p:txBody>
          <a:bodyPr wrap="square" rtlCol="0">
            <a:spAutoFit/>
          </a:bodyPr>
          <a:lstStyle/>
          <a:p>
            <a:r>
              <a:rPr lang="en-US" sz="1600" dirty="0" smtClean="0">
                <a:solidFill>
                  <a:schemeClr val="bg1"/>
                </a:solidFill>
                <a:latin typeface="Berlin Sans FB" panose="020E0602020502020306" pitchFamily="34" charset="0"/>
              </a:rPr>
              <a:t>0.48 in</a:t>
            </a:r>
            <a:endParaRPr lang="en-US" sz="1600" dirty="0">
              <a:solidFill>
                <a:schemeClr val="bg1"/>
              </a:solidFill>
              <a:latin typeface="Berlin Sans FB" panose="020E0602020502020306" pitchFamily="34" charset="0"/>
            </a:endParaRPr>
          </a:p>
        </p:txBody>
      </p:sp>
      <p:sp>
        <p:nvSpPr>
          <p:cNvPr id="18" name="TextBox 17"/>
          <p:cNvSpPr txBox="1"/>
          <p:nvPr/>
        </p:nvSpPr>
        <p:spPr>
          <a:xfrm>
            <a:off x="2971800" y="2768025"/>
            <a:ext cx="565260" cy="584775"/>
          </a:xfrm>
          <a:prstGeom prst="rect">
            <a:avLst/>
          </a:prstGeom>
          <a:noFill/>
        </p:spPr>
        <p:txBody>
          <a:bodyPr wrap="square" rtlCol="0">
            <a:spAutoFit/>
          </a:bodyPr>
          <a:lstStyle/>
          <a:p>
            <a:r>
              <a:rPr lang="en-US" sz="1600" dirty="0" smtClean="0">
                <a:solidFill>
                  <a:schemeClr val="bg1"/>
                </a:solidFill>
                <a:latin typeface="Berlin Sans FB" panose="020E0602020502020306" pitchFamily="34" charset="0"/>
              </a:rPr>
              <a:t>109 in</a:t>
            </a:r>
            <a:endParaRPr lang="en-US" sz="1600" dirty="0">
              <a:solidFill>
                <a:schemeClr val="bg1"/>
              </a:solidFill>
              <a:latin typeface="Berlin Sans FB" panose="020E0602020502020306" pitchFamily="34" charset="0"/>
            </a:endParaRPr>
          </a:p>
        </p:txBody>
      </p:sp>
      <p:sp>
        <p:nvSpPr>
          <p:cNvPr id="19" name="TextBox 18"/>
          <p:cNvSpPr txBox="1"/>
          <p:nvPr/>
        </p:nvSpPr>
        <p:spPr>
          <a:xfrm>
            <a:off x="4038600" y="2667000"/>
            <a:ext cx="533400" cy="1015663"/>
          </a:xfrm>
          <a:prstGeom prst="rect">
            <a:avLst/>
          </a:prstGeom>
          <a:noFill/>
        </p:spPr>
        <p:txBody>
          <a:bodyPr wrap="square" rtlCol="0">
            <a:spAutoFit/>
          </a:bodyPr>
          <a:lstStyle/>
          <a:p>
            <a:r>
              <a:rPr lang="en-US" sz="3600" dirty="0" smtClean="0">
                <a:solidFill>
                  <a:schemeClr val="bg1"/>
                </a:solidFill>
                <a:latin typeface="Berlin Sans FB" panose="020E0602020502020306" pitchFamily="34" charset="0"/>
              </a:rPr>
              <a:t>X</a:t>
            </a:r>
            <a:endParaRPr lang="en-US" sz="3600" dirty="0">
              <a:solidFill>
                <a:schemeClr val="bg1"/>
              </a:solidFill>
              <a:latin typeface="Berlin Sans FB" panose="020E0602020502020306" pitchFamily="34" charset="0"/>
            </a:endParaRPr>
          </a:p>
          <a:p>
            <a:endParaRPr lang="en-US" sz="2400" dirty="0">
              <a:solidFill>
                <a:schemeClr val="bg1"/>
              </a:solidFill>
              <a:latin typeface="Berlin Sans FB" panose="020E0602020502020306" pitchFamily="34" charset="0"/>
            </a:endParaRPr>
          </a:p>
        </p:txBody>
      </p:sp>
      <p:sp>
        <p:nvSpPr>
          <p:cNvPr id="20" name="TextBox 19"/>
          <p:cNvSpPr txBox="1"/>
          <p:nvPr/>
        </p:nvSpPr>
        <p:spPr>
          <a:xfrm>
            <a:off x="4381500" y="2819400"/>
            <a:ext cx="266700" cy="738664"/>
          </a:xfrm>
          <a:prstGeom prst="rect">
            <a:avLst/>
          </a:prstGeom>
          <a:noFill/>
        </p:spPr>
        <p:txBody>
          <a:bodyPr wrap="square" rtlCol="0">
            <a:spAutoFit/>
          </a:bodyPr>
          <a:lstStyle/>
          <a:p>
            <a:r>
              <a:rPr lang="en-US" dirty="0" smtClean="0">
                <a:solidFill>
                  <a:schemeClr val="bg1"/>
                </a:solidFill>
                <a:latin typeface="Berlin Sans FB" panose="020E0602020502020306" pitchFamily="34" charset="0"/>
              </a:rPr>
              <a:t>X</a:t>
            </a:r>
            <a:endParaRPr lang="en-US" dirty="0">
              <a:solidFill>
                <a:schemeClr val="bg1"/>
              </a:solidFill>
              <a:latin typeface="Berlin Sans FB" panose="020E0602020502020306" pitchFamily="34" charset="0"/>
            </a:endParaRPr>
          </a:p>
          <a:p>
            <a:endParaRPr lang="en-US" sz="2400" dirty="0">
              <a:solidFill>
                <a:schemeClr val="bg1"/>
              </a:solidFill>
              <a:latin typeface="Berlin Sans FB" panose="020E0602020502020306" pitchFamily="34" charset="0"/>
            </a:endParaRPr>
          </a:p>
        </p:txBody>
      </p:sp>
      <p:sp>
        <p:nvSpPr>
          <p:cNvPr id="22" name="TextBox 21"/>
          <p:cNvSpPr txBox="1"/>
          <p:nvPr/>
        </p:nvSpPr>
        <p:spPr>
          <a:xfrm>
            <a:off x="4610100" y="2819400"/>
            <a:ext cx="266700" cy="738664"/>
          </a:xfrm>
          <a:prstGeom prst="rect">
            <a:avLst/>
          </a:prstGeom>
          <a:noFill/>
        </p:spPr>
        <p:txBody>
          <a:bodyPr wrap="square" rtlCol="0">
            <a:spAutoFit/>
          </a:bodyPr>
          <a:lstStyle/>
          <a:p>
            <a:r>
              <a:rPr lang="en-US" dirty="0" smtClean="0">
                <a:solidFill>
                  <a:schemeClr val="bg1"/>
                </a:solidFill>
                <a:latin typeface="Berlin Sans FB" panose="020E0602020502020306" pitchFamily="34" charset="0"/>
              </a:rPr>
              <a:t>X</a:t>
            </a:r>
            <a:endParaRPr lang="en-US" dirty="0">
              <a:solidFill>
                <a:schemeClr val="bg1"/>
              </a:solidFill>
              <a:latin typeface="Berlin Sans FB" panose="020E0602020502020306" pitchFamily="34" charset="0"/>
            </a:endParaRPr>
          </a:p>
          <a:p>
            <a:endParaRPr lang="en-US" sz="2400" dirty="0">
              <a:solidFill>
                <a:schemeClr val="bg1"/>
              </a:solidFill>
              <a:latin typeface="Berlin Sans FB" panose="020E0602020502020306" pitchFamily="34" charset="0"/>
            </a:endParaRPr>
          </a:p>
        </p:txBody>
      </p:sp>
      <p:sp>
        <p:nvSpPr>
          <p:cNvPr id="4" name="TextBox 3"/>
          <p:cNvSpPr txBox="1"/>
          <p:nvPr/>
        </p:nvSpPr>
        <p:spPr>
          <a:xfrm>
            <a:off x="5334000" y="2667000"/>
            <a:ext cx="3238578" cy="577081"/>
          </a:xfrm>
          <a:prstGeom prst="rect">
            <a:avLst/>
          </a:prstGeom>
          <a:noFill/>
        </p:spPr>
        <p:txBody>
          <a:bodyPr wrap="square" rtlCol="0">
            <a:spAutoFit/>
          </a:bodyPr>
          <a:lstStyle/>
          <a:p>
            <a:r>
              <a:rPr lang="en-US" sz="1050" dirty="0" smtClean="0">
                <a:solidFill>
                  <a:schemeClr val="bg1"/>
                </a:solidFill>
                <a:latin typeface="Berlin Sans FB" panose="020E0602020502020306" pitchFamily="34" charset="0"/>
              </a:rPr>
              <a:t>It is very cloudy, and I cannot see the mountain.  The trees and roads have snow.  There are only a few cars in the parking lot.  There is ice on the webcam lens!</a:t>
            </a:r>
            <a:endParaRPr lang="en-US" sz="1050" dirty="0">
              <a:solidFill>
                <a:schemeClr val="bg1"/>
              </a:solidFill>
              <a:latin typeface="Berlin Sans FB" panose="020E0602020502020306" pitchFamily="34" charset="0"/>
            </a:endParaRPr>
          </a:p>
        </p:txBody>
      </p:sp>
    </p:spTree>
    <p:extLst>
      <p:ext uri="{BB962C8B-B14F-4D97-AF65-F5344CB8AC3E}">
        <p14:creationId xmlns:p14="http://schemas.microsoft.com/office/powerpoint/2010/main" val="224709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komonews.com/images/131101_lenticular_clouds_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7222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28600" y="-18473"/>
            <a:ext cx="9525000" cy="6876473"/>
            <a:chOff x="-228600" y="-18473"/>
            <a:chExt cx="9525000" cy="6876473"/>
          </a:xfrm>
        </p:grpSpPr>
        <p:sp>
          <p:nvSpPr>
            <p:cNvPr id="8" name="Rectangle 7"/>
            <p:cNvSpPr/>
            <p:nvPr/>
          </p:nvSpPr>
          <p:spPr>
            <a:xfrm>
              <a:off x="0" y="0"/>
              <a:ext cx="9144000" cy="6858000"/>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18473"/>
              <a:ext cx="9296400"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9600000" sx="107000" sy="107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rot="10800000">
              <a:off x="-228600" y="5084618"/>
              <a:ext cx="9374909"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20400000" sx="107000" sy="107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955191" y="406553"/>
            <a:ext cx="698556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Mount Rainier Weather</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2" descr="http://2.bp.blogspot.com/-MsthW6nIaKw/T9Y7KmoNhWI/AAAAAAAABfk/bHV0MeeLJf4/s1600/IMG_9899.JP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9841"/>
          <a:stretch/>
        </p:blipFill>
        <p:spPr bwMode="auto">
          <a:xfrm>
            <a:off x="914400" y="1555217"/>
            <a:ext cx="2181432" cy="326179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96824" y="4849668"/>
            <a:ext cx="3416584" cy="523220"/>
          </a:xfrm>
          <a:prstGeom prst="rect">
            <a:avLst/>
          </a:prstGeom>
          <a:noFill/>
        </p:spPr>
        <p:txBody>
          <a:bodyPr wrap="square" lIns="91440" tIns="45720" rIns="91440" bIns="45720">
            <a:spAutoFit/>
          </a:bodyPr>
          <a:lstStyle/>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Collect Weather Data</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 name="Picture 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4800" y="2057400"/>
            <a:ext cx="4447974" cy="2501985"/>
          </a:xfrm>
          <a:prstGeom prst="rect">
            <a:avLst/>
          </a:prstGeom>
        </p:spPr>
      </p:pic>
      <p:sp>
        <p:nvSpPr>
          <p:cNvPr id="13" name="Rectangle 12"/>
          <p:cNvSpPr/>
          <p:nvPr/>
        </p:nvSpPr>
        <p:spPr>
          <a:xfrm>
            <a:off x="4630495" y="4588058"/>
            <a:ext cx="3416584" cy="523220"/>
          </a:xfrm>
          <a:prstGeom prst="rect">
            <a:avLst/>
          </a:prstGeom>
          <a:noFill/>
        </p:spPr>
        <p:txBody>
          <a:bodyPr wrap="square" lIns="91440" tIns="45720" rIns="91440" bIns="45720">
            <a:spAutoFit/>
          </a:bodyPr>
          <a:lstStyle/>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Make Observations</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050" name="Picture 2" descr="File:Mano cursor.sv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29435" y="3429000"/>
            <a:ext cx="1143000" cy="1479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33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komonews.com/images/131101_lenticular_clouds_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7222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28600" y="-18473"/>
            <a:ext cx="9525000" cy="6876473"/>
            <a:chOff x="-228600" y="-18473"/>
            <a:chExt cx="9525000" cy="6876473"/>
          </a:xfrm>
        </p:grpSpPr>
        <p:sp>
          <p:nvSpPr>
            <p:cNvPr id="8" name="Rectangle 7"/>
            <p:cNvSpPr/>
            <p:nvPr/>
          </p:nvSpPr>
          <p:spPr>
            <a:xfrm>
              <a:off x="0" y="0"/>
              <a:ext cx="9144000" cy="6858000"/>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18473"/>
              <a:ext cx="9296400"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9600000" sx="107000" sy="107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rot="10800000">
              <a:off x="-228600" y="5084618"/>
              <a:ext cx="9374909"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20400000" sx="107000" sy="107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561" y="396803"/>
            <a:ext cx="8283277" cy="6064394"/>
          </a:xfrm>
          <a:prstGeom prst="rect">
            <a:avLst/>
          </a:prstGeom>
        </p:spPr>
      </p:pic>
      <p:sp>
        <p:nvSpPr>
          <p:cNvPr id="2" name="TextBox 1"/>
          <p:cNvSpPr txBox="1"/>
          <p:nvPr/>
        </p:nvSpPr>
        <p:spPr>
          <a:xfrm>
            <a:off x="1219200" y="381000"/>
            <a:ext cx="1066800" cy="338554"/>
          </a:xfrm>
          <a:prstGeom prst="rect">
            <a:avLst/>
          </a:prstGeom>
          <a:noFill/>
        </p:spPr>
        <p:txBody>
          <a:bodyPr wrap="square" rtlCol="0">
            <a:spAutoFit/>
          </a:bodyPr>
          <a:lstStyle/>
          <a:p>
            <a:r>
              <a:rPr lang="en-US" sz="1600" dirty="0" smtClean="0">
                <a:solidFill>
                  <a:schemeClr val="bg1"/>
                </a:solidFill>
                <a:latin typeface="Berlin Sans FB" panose="020E0602020502020306" pitchFamily="34" charset="0"/>
              </a:rPr>
              <a:t>February</a:t>
            </a:r>
            <a:endParaRPr lang="en-US" sz="1600" dirty="0">
              <a:solidFill>
                <a:schemeClr val="bg1"/>
              </a:solidFill>
              <a:latin typeface="Berlin Sans FB" panose="020E0602020502020306" pitchFamily="34" charset="0"/>
            </a:endParaRPr>
          </a:p>
        </p:txBody>
      </p:sp>
      <p:sp>
        <p:nvSpPr>
          <p:cNvPr id="11" name="TextBox 10"/>
          <p:cNvSpPr txBox="1"/>
          <p:nvPr/>
        </p:nvSpPr>
        <p:spPr>
          <a:xfrm>
            <a:off x="2971800" y="381000"/>
            <a:ext cx="685800" cy="338554"/>
          </a:xfrm>
          <a:prstGeom prst="rect">
            <a:avLst/>
          </a:prstGeom>
          <a:noFill/>
        </p:spPr>
        <p:txBody>
          <a:bodyPr wrap="square" rtlCol="0">
            <a:spAutoFit/>
          </a:bodyPr>
          <a:lstStyle/>
          <a:p>
            <a:r>
              <a:rPr lang="en-US" sz="1600" dirty="0" smtClean="0">
                <a:solidFill>
                  <a:schemeClr val="bg1"/>
                </a:solidFill>
                <a:latin typeface="Berlin Sans FB" panose="020E0602020502020306" pitchFamily="34" charset="0"/>
              </a:rPr>
              <a:t>2014</a:t>
            </a:r>
            <a:endParaRPr lang="en-US" sz="1600" dirty="0">
              <a:solidFill>
                <a:schemeClr val="bg1"/>
              </a:solidFill>
              <a:latin typeface="Berlin Sans FB" panose="020E0602020502020306" pitchFamily="34" charset="0"/>
            </a:endParaRPr>
          </a:p>
        </p:txBody>
      </p:sp>
      <p:sp>
        <p:nvSpPr>
          <p:cNvPr id="14" name="Down Arrow 13"/>
          <p:cNvSpPr/>
          <p:nvPr/>
        </p:nvSpPr>
        <p:spPr>
          <a:xfrm rot="7471825">
            <a:off x="8926443" y="1205909"/>
            <a:ext cx="304800" cy="992909"/>
          </a:xfrm>
          <a:prstGeom prst="downArrow">
            <a:avLst/>
          </a:prstGeom>
          <a:solidFill>
            <a:srgbClr val="FF0000"/>
          </a:solidFill>
          <a:ln>
            <a:solidFill>
              <a:srgbClr val="A83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62000" y="2820888"/>
            <a:ext cx="565260" cy="400110"/>
          </a:xfrm>
          <a:prstGeom prst="rect">
            <a:avLst/>
          </a:prstGeom>
          <a:noFill/>
        </p:spPr>
        <p:txBody>
          <a:bodyPr wrap="square" rtlCol="0">
            <a:spAutoFit/>
          </a:bodyPr>
          <a:lstStyle/>
          <a:p>
            <a:r>
              <a:rPr lang="en-US" sz="2000" dirty="0" smtClean="0">
                <a:solidFill>
                  <a:schemeClr val="bg1"/>
                </a:solidFill>
                <a:latin typeface="Berlin Sans FB" panose="020E0602020502020306" pitchFamily="34" charset="0"/>
              </a:rPr>
              <a:t>33</a:t>
            </a:r>
            <a:r>
              <a:rPr lang="en-US" sz="2000" dirty="0" smtClean="0">
                <a:solidFill>
                  <a:schemeClr val="bg1"/>
                </a:solidFill>
                <a:latin typeface="Arial"/>
                <a:cs typeface="Arial"/>
              </a:rPr>
              <a:t>º</a:t>
            </a:r>
            <a:endParaRPr lang="en-US" sz="2000" dirty="0">
              <a:solidFill>
                <a:schemeClr val="bg1"/>
              </a:solidFill>
              <a:latin typeface="Berlin Sans FB" panose="020E0602020502020306" pitchFamily="34" charset="0"/>
            </a:endParaRPr>
          </a:p>
        </p:txBody>
      </p:sp>
      <p:sp>
        <p:nvSpPr>
          <p:cNvPr id="13" name="TextBox 12"/>
          <p:cNvSpPr txBox="1"/>
          <p:nvPr/>
        </p:nvSpPr>
        <p:spPr>
          <a:xfrm>
            <a:off x="1263540" y="2811959"/>
            <a:ext cx="533400" cy="769441"/>
          </a:xfrm>
          <a:prstGeom prst="rect">
            <a:avLst/>
          </a:prstGeom>
          <a:noFill/>
        </p:spPr>
        <p:txBody>
          <a:bodyPr wrap="square" rtlCol="0">
            <a:spAutoFit/>
          </a:bodyPr>
          <a:lstStyle/>
          <a:p>
            <a:r>
              <a:rPr lang="en-US" sz="2000" dirty="0" smtClean="0">
                <a:solidFill>
                  <a:schemeClr val="bg1"/>
                </a:solidFill>
                <a:latin typeface="Berlin Sans FB" panose="020E0602020502020306" pitchFamily="34" charset="0"/>
              </a:rPr>
              <a:t>26</a:t>
            </a:r>
            <a:r>
              <a:rPr lang="en-US" sz="2000" dirty="0">
                <a:solidFill>
                  <a:schemeClr val="bg1"/>
                </a:solidFill>
                <a:latin typeface="Arial"/>
                <a:cs typeface="Arial"/>
              </a:rPr>
              <a:t>º</a:t>
            </a:r>
            <a:endParaRPr lang="en-US" sz="2000" dirty="0">
              <a:solidFill>
                <a:schemeClr val="bg1"/>
              </a:solidFill>
              <a:latin typeface="Berlin Sans FB" panose="020E0602020502020306" pitchFamily="34" charset="0"/>
            </a:endParaRPr>
          </a:p>
          <a:p>
            <a:endParaRPr lang="en-US" sz="2400" dirty="0">
              <a:solidFill>
                <a:schemeClr val="bg1"/>
              </a:solidFill>
              <a:latin typeface="Berlin Sans FB" panose="020E0602020502020306" pitchFamily="34" charset="0"/>
            </a:endParaRPr>
          </a:p>
        </p:txBody>
      </p:sp>
      <p:sp>
        <p:nvSpPr>
          <p:cNvPr id="15" name="TextBox 14"/>
          <p:cNvSpPr txBox="1"/>
          <p:nvPr/>
        </p:nvSpPr>
        <p:spPr>
          <a:xfrm>
            <a:off x="1796940" y="2820144"/>
            <a:ext cx="533400" cy="769441"/>
          </a:xfrm>
          <a:prstGeom prst="rect">
            <a:avLst/>
          </a:prstGeom>
          <a:noFill/>
        </p:spPr>
        <p:txBody>
          <a:bodyPr wrap="square" rtlCol="0">
            <a:spAutoFit/>
          </a:bodyPr>
          <a:lstStyle/>
          <a:p>
            <a:r>
              <a:rPr lang="en-US" sz="2000" dirty="0" smtClean="0">
                <a:solidFill>
                  <a:schemeClr val="bg1"/>
                </a:solidFill>
                <a:latin typeface="Berlin Sans FB" panose="020E0602020502020306" pitchFamily="34" charset="0"/>
              </a:rPr>
              <a:t>33</a:t>
            </a:r>
            <a:r>
              <a:rPr lang="en-US" sz="2000" dirty="0">
                <a:solidFill>
                  <a:schemeClr val="bg1"/>
                </a:solidFill>
                <a:latin typeface="Arial"/>
                <a:cs typeface="Arial"/>
              </a:rPr>
              <a:t>º</a:t>
            </a:r>
            <a:endParaRPr lang="en-US" sz="2000" dirty="0">
              <a:solidFill>
                <a:schemeClr val="bg1"/>
              </a:solidFill>
              <a:latin typeface="Berlin Sans FB" panose="020E0602020502020306" pitchFamily="34" charset="0"/>
            </a:endParaRPr>
          </a:p>
          <a:p>
            <a:endParaRPr lang="en-US" sz="2400" dirty="0">
              <a:solidFill>
                <a:schemeClr val="bg1"/>
              </a:solidFill>
              <a:latin typeface="Berlin Sans FB" panose="020E0602020502020306" pitchFamily="34" charset="0"/>
            </a:endParaRPr>
          </a:p>
        </p:txBody>
      </p:sp>
      <p:sp>
        <p:nvSpPr>
          <p:cNvPr id="16" name="Rectangle 15"/>
          <p:cNvSpPr/>
          <p:nvPr/>
        </p:nvSpPr>
        <p:spPr>
          <a:xfrm>
            <a:off x="506561" y="2667000"/>
            <a:ext cx="8283277" cy="68580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362200" y="2743200"/>
            <a:ext cx="565260" cy="584775"/>
          </a:xfrm>
          <a:prstGeom prst="rect">
            <a:avLst/>
          </a:prstGeom>
          <a:noFill/>
        </p:spPr>
        <p:txBody>
          <a:bodyPr wrap="square" rtlCol="0">
            <a:spAutoFit/>
          </a:bodyPr>
          <a:lstStyle/>
          <a:p>
            <a:r>
              <a:rPr lang="en-US" sz="1600" dirty="0" smtClean="0">
                <a:solidFill>
                  <a:schemeClr val="bg1"/>
                </a:solidFill>
                <a:latin typeface="Berlin Sans FB" panose="020E0602020502020306" pitchFamily="34" charset="0"/>
              </a:rPr>
              <a:t>0.48 in</a:t>
            </a:r>
            <a:endParaRPr lang="en-US" sz="1600" dirty="0">
              <a:solidFill>
                <a:schemeClr val="bg1"/>
              </a:solidFill>
              <a:latin typeface="Berlin Sans FB" panose="020E0602020502020306" pitchFamily="34" charset="0"/>
            </a:endParaRPr>
          </a:p>
        </p:txBody>
      </p:sp>
      <p:sp>
        <p:nvSpPr>
          <p:cNvPr id="18" name="TextBox 17"/>
          <p:cNvSpPr txBox="1"/>
          <p:nvPr/>
        </p:nvSpPr>
        <p:spPr>
          <a:xfrm>
            <a:off x="2971800" y="2768025"/>
            <a:ext cx="565260" cy="584775"/>
          </a:xfrm>
          <a:prstGeom prst="rect">
            <a:avLst/>
          </a:prstGeom>
          <a:noFill/>
        </p:spPr>
        <p:txBody>
          <a:bodyPr wrap="square" rtlCol="0">
            <a:spAutoFit/>
          </a:bodyPr>
          <a:lstStyle/>
          <a:p>
            <a:r>
              <a:rPr lang="en-US" sz="1600" dirty="0" smtClean="0">
                <a:solidFill>
                  <a:schemeClr val="bg1"/>
                </a:solidFill>
                <a:latin typeface="Berlin Sans FB" panose="020E0602020502020306" pitchFamily="34" charset="0"/>
              </a:rPr>
              <a:t>109 in</a:t>
            </a:r>
            <a:endParaRPr lang="en-US" sz="1600" dirty="0">
              <a:solidFill>
                <a:schemeClr val="bg1"/>
              </a:solidFill>
              <a:latin typeface="Berlin Sans FB" panose="020E0602020502020306" pitchFamily="34" charset="0"/>
            </a:endParaRPr>
          </a:p>
        </p:txBody>
      </p:sp>
      <p:sp>
        <p:nvSpPr>
          <p:cNvPr id="19" name="TextBox 18"/>
          <p:cNvSpPr txBox="1"/>
          <p:nvPr/>
        </p:nvSpPr>
        <p:spPr>
          <a:xfrm>
            <a:off x="4038600" y="2667000"/>
            <a:ext cx="533400" cy="1015663"/>
          </a:xfrm>
          <a:prstGeom prst="rect">
            <a:avLst/>
          </a:prstGeom>
          <a:noFill/>
        </p:spPr>
        <p:txBody>
          <a:bodyPr wrap="square" rtlCol="0">
            <a:spAutoFit/>
          </a:bodyPr>
          <a:lstStyle/>
          <a:p>
            <a:r>
              <a:rPr lang="en-US" sz="3600" dirty="0" smtClean="0">
                <a:solidFill>
                  <a:schemeClr val="bg1"/>
                </a:solidFill>
                <a:latin typeface="Berlin Sans FB" panose="020E0602020502020306" pitchFamily="34" charset="0"/>
              </a:rPr>
              <a:t>X</a:t>
            </a:r>
            <a:endParaRPr lang="en-US" sz="3600" dirty="0">
              <a:solidFill>
                <a:schemeClr val="bg1"/>
              </a:solidFill>
              <a:latin typeface="Berlin Sans FB" panose="020E0602020502020306" pitchFamily="34" charset="0"/>
            </a:endParaRPr>
          </a:p>
          <a:p>
            <a:endParaRPr lang="en-US" sz="2400" dirty="0">
              <a:solidFill>
                <a:schemeClr val="bg1"/>
              </a:solidFill>
              <a:latin typeface="Berlin Sans FB" panose="020E0602020502020306" pitchFamily="34" charset="0"/>
            </a:endParaRPr>
          </a:p>
        </p:txBody>
      </p:sp>
      <p:sp>
        <p:nvSpPr>
          <p:cNvPr id="20" name="TextBox 19"/>
          <p:cNvSpPr txBox="1"/>
          <p:nvPr/>
        </p:nvSpPr>
        <p:spPr>
          <a:xfrm>
            <a:off x="4381500" y="2819400"/>
            <a:ext cx="266700" cy="738664"/>
          </a:xfrm>
          <a:prstGeom prst="rect">
            <a:avLst/>
          </a:prstGeom>
          <a:noFill/>
        </p:spPr>
        <p:txBody>
          <a:bodyPr wrap="square" rtlCol="0">
            <a:spAutoFit/>
          </a:bodyPr>
          <a:lstStyle/>
          <a:p>
            <a:r>
              <a:rPr lang="en-US" dirty="0" smtClean="0">
                <a:solidFill>
                  <a:schemeClr val="bg1"/>
                </a:solidFill>
                <a:latin typeface="Berlin Sans FB" panose="020E0602020502020306" pitchFamily="34" charset="0"/>
              </a:rPr>
              <a:t>X</a:t>
            </a:r>
            <a:endParaRPr lang="en-US" dirty="0">
              <a:solidFill>
                <a:schemeClr val="bg1"/>
              </a:solidFill>
              <a:latin typeface="Berlin Sans FB" panose="020E0602020502020306" pitchFamily="34" charset="0"/>
            </a:endParaRPr>
          </a:p>
          <a:p>
            <a:endParaRPr lang="en-US" sz="2400" dirty="0">
              <a:solidFill>
                <a:schemeClr val="bg1"/>
              </a:solidFill>
              <a:latin typeface="Berlin Sans FB" panose="020E0602020502020306" pitchFamily="34" charset="0"/>
            </a:endParaRPr>
          </a:p>
        </p:txBody>
      </p:sp>
      <p:sp>
        <p:nvSpPr>
          <p:cNvPr id="22" name="TextBox 21"/>
          <p:cNvSpPr txBox="1"/>
          <p:nvPr/>
        </p:nvSpPr>
        <p:spPr>
          <a:xfrm>
            <a:off x="4610100" y="2819400"/>
            <a:ext cx="266700" cy="738664"/>
          </a:xfrm>
          <a:prstGeom prst="rect">
            <a:avLst/>
          </a:prstGeom>
          <a:noFill/>
        </p:spPr>
        <p:txBody>
          <a:bodyPr wrap="square" rtlCol="0">
            <a:spAutoFit/>
          </a:bodyPr>
          <a:lstStyle/>
          <a:p>
            <a:r>
              <a:rPr lang="en-US" dirty="0" smtClean="0">
                <a:solidFill>
                  <a:schemeClr val="bg1"/>
                </a:solidFill>
                <a:latin typeface="Berlin Sans FB" panose="020E0602020502020306" pitchFamily="34" charset="0"/>
              </a:rPr>
              <a:t>X</a:t>
            </a:r>
            <a:endParaRPr lang="en-US" dirty="0">
              <a:solidFill>
                <a:schemeClr val="bg1"/>
              </a:solidFill>
              <a:latin typeface="Berlin Sans FB" panose="020E0602020502020306" pitchFamily="34" charset="0"/>
            </a:endParaRPr>
          </a:p>
          <a:p>
            <a:endParaRPr lang="en-US" sz="2400" dirty="0">
              <a:solidFill>
                <a:schemeClr val="bg1"/>
              </a:solidFill>
              <a:latin typeface="Berlin Sans FB" panose="020E0602020502020306" pitchFamily="34" charset="0"/>
            </a:endParaRPr>
          </a:p>
        </p:txBody>
      </p:sp>
      <p:sp>
        <p:nvSpPr>
          <p:cNvPr id="4" name="TextBox 3"/>
          <p:cNvSpPr txBox="1"/>
          <p:nvPr/>
        </p:nvSpPr>
        <p:spPr>
          <a:xfrm>
            <a:off x="5334000" y="2667000"/>
            <a:ext cx="3238578" cy="577081"/>
          </a:xfrm>
          <a:prstGeom prst="rect">
            <a:avLst/>
          </a:prstGeom>
          <a:noFill/>
        </p:spPr>
        <p:txBody>
          <a:bodyPr wrap="square" rtlCol="0">
            <a:spAutoFit/>
          </a:bodyPr>
          <a:lstStyle/>
          <a:p>
            <a:r>
              <a:rPr lang="en-US" sz="1050" dirty="0" smtClean="0">
                <a:solidFill>
                  <a:schemeClr val="bg1"/>
                </a:solidFill>
                <a:latin typeface="Berlin Sans FB" panose="020E0602020502020306" pitchFamily="34" charset="0"/>
              </a:rPr>
              <a:t>It is very cloudy, and I cannot see the mountain.  The trees and roads have snow.  There are only a few cars in the parking lot.  There is ice on the webcam lens!</a:t>
            </a:r>
            <a:endParaRPr lang="en-US" sz="1050" dirty="0">
              <a:solidFill>
                <a:schemeClr val="bg1"/>
              </a:solidFill>
              <a:latin typeface="Berlin Sans FB" panose="020E0602020502020306" pitchFamily="34" charset="0"/>
            </a:endParaRPr>
          </a:p>
        </p:txBody>
      </p:sp>
      <p:sp>
        <p:nvSpPr>
          <p:cNvPr id="21" name="TextBox 20"/>
          <p:cNvSpPr txBox="1"/>
          <p:nvPr/>
        </p:nvSpPr>
        <p:spPr>
          <a:xfrm rot="16200000">
            <a:off x="8269524" y="2724420"/>
            <a:ext cx="758196" cy="338554"/>
          </a:xfrm>
          <a:prstGeom prst="rect">
            <a:avLst/>
          </a:prstGeom>
          <a:noFill/>
        </p:spPr>
        <p:txBody>
          <a:bodyPr wrap="square" rtlCol="0">
            <a:spAutoFit/>
          </a:bodyPr>
          <a:lstStyle/>
          <a:p>
            <a:r>
              <a:rPr lang="en-US" sz="1600" dirty="0" smtClean="0">
                <a:solidFill>
                  <a:schemeClr val="bg1"/>
                </a:solidFill>
                <a:latin typeface="Arial"/>
                <a:cs typeface="Arial"/>
              </a:rPr>
              <a:t>BLS</a:t>
            </a:r>
            <a:endParaRPr lang="en-US" sz="1600" dirty="0">
              <a:solidFill>
                <a:schemeClr val="bg1"/>
              </a:solidFill>
              <a:latin typeface="Berlin Sans FB" panose="020E0602020502020306" pitchFamily="34" charset="0"/>
            </a:endParaRPr>
          </a:p>
        </p:txBody>
      </p:sp>
    </p:spTree>
    <p:extLst>
      <p:ext uri="{BB962C8B-B14F-4D97-AF65-F5344CB8AC3E}">
        <p14:creationId xmlns:p14="http://schemas.microsoft.com/office/powerpoint/2010/main" val="35046099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komonews.com/images/131101_lenticular_clouds_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7222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28600" y="-18473"/>
            <a:ext cx="9525000" cy="6876473"/>
            <a:chOff x="-228600" y="-18473"/>
            <a:chExt cx="9525000" cy="6876473"/>
          </a:xfrm>
        </p:grpSpPr>
        <p:sp>
          <p:nvSpPr>
            <p:cNvPr id="8" name="Rectangle 7"/>
            <p:cNvSpPr/>
            <p:nvPr/>
          </p:nvSpPr>
          <p:spPr>
            <a:xfrm>
              <a:off x="0" y="0"/>
              <a:ext cx="9144000" cy="6858000"/>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18473"/>
              <a:ext cx="9296400"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9600000" sx="107000" sy="107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rot="10800000">
              <a:off x="-228600" y="5084618"/>
              <a:ext cx="9374909"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20400000" sx="107000" sy="107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2781963" y="2262784"/>
            <a:ext cx="3397341"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Questions?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013616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komonews.com/images/131101_lenticular_clouds_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7222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28600" y="-18473"/>
            <a:ext cx="9525000" cy="6876473"/>
            <a:chOff x="-228600" y="-18473"/>
            <a:chExt cx="9525000" cy="6876473"/>
          </a:xfrm>
        </p:grpSpPr>
        <p:sp>
          <p:nvSpPr>
            <p:cNvPr id="8" name="Rectangle 7"/>
            <p:cNvSpPr/>
            <p:nvPr/>
          </p:nvSpPr>
          <p:spPr>
            <a:xfrm>
              <a:off x="0" y="0"/>
              <a:ext cx="9144000" cy="6858000"/>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18473"/>
              <a:ext cx="9296400"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9600000" sx="107000" sy="107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rot="10800000">
              <a:off x="-228600" y="5084618"/>
              <a:ext cx="9374909"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20400000" sx="107000" sy="107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850" y="446922"/>
            <a:ext cx="8648700" cy="5964155"/>
          </a:xfrm>
          <a:prstGeom prst="rect">
            <a:avLst/>
          </a:prstGeom>
        </p:spPr>
      </p:pic>
    </p:spTree>
    <p:extLst>
      <p:ext uri="{BB962C8B-B14F-4D97-AF65-F5344CB8AC3E}">
        <p14:creationId xmlns:p14="http://schemas.microsoft.com/office/powerpoint/2010/main" val="2901276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komonews.com/images/131101_lenticular_clouds_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7222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28600" y="-18473"/>
            <a:ext cx="9525000" cy="6876473"/>
            <a:chOff x="-228600" y="-18473"/>
            <a:chExt cx="9525000" cy="6876473"/>
          </a:xfrm>
        </p:grpSpPr>
        <p:sp>
          <p:nvSpPr>
            <p:cNvPr id="8" name="Rectangle 7"/>
            <p:cNvSpPr/>
            <p:nvPr/>
          </p:nvSpPr>
          <p:spPr>
            <a:xfrm>
              <a:off x="0" y="0"/>
              <a:ext cx="9144000" cy="6858000"/>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18473"/>
              <a:ext cx="9296400"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9600000" sx="107000" sy="107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rot="10800000">
              <a:off x="-228600" y="5084618"/>
              <a:ext cx="9374909"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20400000" sx="107000" sy="107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0496" t="15304" r="8927" b="18956"/>
          <a:stretch/>
        </p:blipFill>
        <p:spPr bwMode="auto">
          <a:xfrm>
            <a:off x="381000" y="304800"/>
            <a:ext cx="8385053"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Down Arrow 9"/>
          <p:cNvSpPr/>
          <p:nvPr/>
        </p:nvSpPr>
        <p:spPr>
          <a:xfrm rot="9138738">
            <a:off x="1539371" y="2422124"/>
            <a:ext cx="304800" cy="992909"/>
          </a:xfrm>
          <a:prstGeom prst="downArrow">
            <a:avLst/>
          </a:prstGeom>
          <a:solidFill>
            <a:srgbClr val="FF0000"/>
          </a:solidFill>
          <a:ln>
            <a:solidFill>
              <a:srgbClr val="A83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571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komonews.com/images/131101_lenticular_clouds_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7222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28600" y="-18473"/>
            <a:ext cx="9525000" cy="6876473"/>
            <a:chOff x="-228600" y="-18473"/>
            <a:chExt cx="9525000" cy="6876473"/>
          </a:xfrm>
        </p:grpSpPr>
        <p:sp>
          <p:nvSpPr>
            <p:cNvPr id="8" name="Rectangle 7"/>
            <p:cNvSpPr/>
            <p:nvPr/>
          </p:nvSpPr>
          <p:spPr>
            <a:xfrm>
              <a:off x="0" y="0"/>
              <a:ext cx="9144000" cy="6858000"/>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18473"/>
              <a:ext cx="9296400"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9600000" sx="107000" sy="107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rot="10800000">
              <a:off x="-228600" y="5084618"/>
              <a:ext cx="9374909"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20400000" sx="107000" sy="107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2" name="Picture 4" descr="Map of Washington state national park uni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080" y="475469"/>
            <a:ext cx="8806239" cy="5896759"/>
          </a:xfrm>
          <a:prstGeom prst="rect">
            <a:avLst/>
          </a:prstGeom>
          <a:noFill/>
          <a:extLst>
            <a:ext uri="{909E8E84-426E-40DD-AFC4-6F175D3DCCD1}">
              <a14:hiddenFill xmlns:a14="http://schemas.microsoft.com/office/drawing/2010/main">
                <a:solidFill>
                  <a:srgbClr val="FFFFFF"/>
                </a:solidFill>
              </a14:hiddenFill>
            </a:ext>
          </a:extLst>
        </p:spPr>
      </p:pic>
      <p:sp>
        <p:nvSpPr>
          <p:cNvPr id="10" name="Down Arrow 9"/>
          <p:cNvSpPr/>
          <p:nvPr/>
        </p:nvSpPr>
        <p:spPr>
          <a:xfrm rot="9138738">
            <a:off x="4306454" y="4204966"/>
            <a:ext cx="304800" cy="992909"/>
          </a:xfrm>
          <a:prstGeom prst="downArrow">
            <a:avLst/>
          </a:prstGeom>
          <a:solidFill>
            <a:srgbClr val="FF0000"/>
          </a:solidFill>
          <a:ln>
            <a:solidFill>
              <a:srgbClr val="A83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696854" y="2797629"/>
            <a:ext cx="1524000" cy="366714"/>
          </a:xfrm>
          <a:prstGeom prst="rect">
            <a:avLst/>
          </a:prstGeom>
          <a:noFill/>
        </p:spPr>
        <p:txBody>
          <a:bodyPr wrap="square" rtlCol="0">
            <a:spAutoFit/>
          </a:bodyPr>
          <a:lstStyle/>
          <a:p>
            <a:r>
              <a:rPr lang="en-US" b="1" dirty="0" smtClean="0">
                <a:solidFill>
                  <a:schemeClr val="bg1"/>
                </a:solidFill>
                <a:latin typeface="Arial" panose="020B0604020202020204" pitchFamily="34" charset="0"/>
                <a:cs typeface="Arial" panose="020B0604020202020204" pitchFamily="34" charset="0"/>
              </a:rPr>
              <a:t>Seattle</a:t>
            </a:r>
            <a:endParaRPr lang="en-US" b="1" dirty="0">
              <a:solidFill>
                <a:schemeClr val="bg1"/>
              </a:solidFill>
              <a:latin typeface="Arial" panose="020B0604020202020204" pitchFamily="34" charset="0"/>
              <a:cs typeface="Arial" panose="020B0604020202020204" pitchFamily="34" charset="0"/>
            </a:endParaRPr>
          </a:p>
        </p:txBody>
      </p:sp>
      <p:sp>
        <p:nvSpPr>
          <p:cNvPr id="4" name="Oval 3"/>
          <p:cNvSpPr/>
          <p:nvPr/>
        </p:nvSpPr>
        <p:spPr>
          <a:xfrm>
            <a:off x="3733801" y="2728914"/>
            <a:ext cx="89856" cy="988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375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komonews.com/images/131101_lenticular_clouds_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7222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28600" y="-18473"/>
            <a:ext cx="9525000" cy="6876473"/>
            <a:chOff x="-228600" y="-18473"/>
            <a:chExt cx="9525000" cy="6876473"/>
          </a:xfrm>
        </p:grpSpPr>
        <p:sp>
          <p:nvSpPr>
            <p:cNvPr id="8" name="Rectangle 7"/>
            <p:cNvSpPr/>
            <p:nvPr/>
          </p:nvSpPr>
          <p:spPr>
            <a:xfrm>
              <a:off x="0" y="0"/>
              <a:ext cx="9144000" cy="6858000"/>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18473"/>
              <a:ext cx="9296400"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9600000" sx="107000" sy="107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rot="10800000">
              <a:off x="-228600" y="5084618"/>
              <a:ext cx="9374909"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20400000" sx="107000" sy="107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4143" r="8947" b="22026"/>
          <a:stretch/>
        </p:blipFill>
        <p:spPr bwMode="auto">
          <a:xfrm>
            <a:off x="685800" y="1143000"/>
            <a:ext cx="8016373"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Down Arrow 9"/>
          <p:cNvSpPr/>
          <p:nvPr/>
        </p:nvSpPr>
        <p:spPr>
          <a:xfrm rot="3393527">
            <a:off x="6137052" y="4019102"/>
            <a:ext cx="304800" cy="992909"/>
          </a:xfrm>
          <a:prstGeom prst="downArrow">
            <a:avLst/>
          </a:prstGeom>
          <a:solidFill>
            <a:srgbClr val="FF0000"/>
          </a:solidFill>
          <a:ln>
            <a:solidFill>
              <a:srgbClr val="A83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05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komonews.com/images/131101_lenticular_clouds_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7222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28600" y="-18473"/>
            <a:ext cx="9525000" cy="6876473"/>
            <a:chOff x="-228600" y="-18473"/>
            <a:chExt cx="9525000" cy="6876473"/>
          </a:xfrm>
        </p:grpSpPr>
        <p:sp>
          <p:nvSpPr>
            <p:cNvPr id="8" name="Rectangle 7"/>
            <p:cNvSpPr/>
            <p:nvPr/>
          </p:nvSpPr>
          <p:spPr>
            <a:xfrm>
              <a:off x="0" y="0"/>
              <a:ext cx="9144000" cy="6858000"/>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18473"/>
              <a:ext cx="9296400"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9600000" sx="107000" sy="107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rot="10800000">
              <a:off x="-228600" y="5084618"/>
              <a:ext cx="9374909"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20400000" sx="107000" sy="107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850" y="446922"/>
            <a:ext cx="8648700" cy="5964155"/>
          </a:xfrm>
          <a:prstGeom prst="rect">
            <a:avLst/>
          </a:prstGeom>
        </p:spPr>
      </p:pic>
      <p:sp>
        <p:nvSpPr>
          <p:cNvPr id="10" name="Down Arrow 9"/>
          <p:cNvSpPr/>
          <p:nvPr/>
        </p:nvSpPr>
        <p:spPr>
          <a:xfrm rot="5400000">
            <a:off x="3694545" y="646546"/>
            <a:ext cx="304800" cy="992909"/>
          </a:xfrm>
          <a:prstGeom prst="downArrow">
            <a:avLst/>
          </a:prstGeom>
          <a:solidFill>
            <a:srgbClr val="FF0000"/>
          </a:solidFill>
          <a:ln>
            <a:solidFill>
              <a:srgbClr val="A83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264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komonews.com/images/131101_lenticular_clouds_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7222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28600" y="-18473"/>
            <a:ext cx="9525000" cy="6876473"/>
            <a:chOff x="-228600" y="-18473"/>
            <a:chExt cx="9525000" cy="6876473"/>
          </a:xfrm>
        </p:grpSpPr>
        <p:sp>
          <p:nvSpPr>
            <p:cNvPr id="8" name="Rectangle 7"/>
            <p:cNvSpPr/>
            <p:nvPr/>
          </p:nvSpPr>
          <p:spPr>
            <a:xfrm>
              <a:off x="0" y="0"/>
              <a:ext cx="9144000" cy="6858000"/>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18473"/>
              <a:ext cx="9296400"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9600000" sx="107000" sy="107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rot="10800000">
              <a:off x="-228600" y="5084618"/>
              <a:ext cx="9374909" cy="1773382"/>
            </a:xfrm>
            <a:custGeom>
              <a:avLst/>
              <a:gdLst>
                <a:gd name="connsiteX0" fmla="*/ 0 w 9144000"/>
                <a:gd name="connsiteY0" fmla="*/ 9237 h 1773382"/>
                <a:gd name="connsiteX1" fmla="*/ 9134764 w 9144000"/>
                <a:gd name="connsiteY1" fmla="*/ 0 h 1773382"/>
                <a:gd name="connsiteX2" fmla="*/ 9144000 w 9144000"/>
                <a:gd name="connsiteY2" fmla="*/ 1773382 h 1773382"/>
                <a:gd name="connsiteX3" fmla="*/ 6382327 w 9144000"/>
                <a:gd name="connsiteY3" fmla="*/ 849746 h 1773382"/>
                <a:gd name="connsiteX4" fmla="*/ 3260436 w 9144000"/>
                <a:gd name="connsiteY4" fmla="*/ 581891 h 1773382"/>
                <a:gd name="connsiteX5" fmla="*/ 0 w 9144000"/>
                <a:gd name="connsiteY5" fmla="*/ 9237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773382">
                  <a:moveTo>
                    <a:pt x="0" y="9237"/>
                  </a:moveTo>
                  <a:lnTo>
                    <a:pt x="9134764" y="0"/>
                  </a:lnTo>
                  <a:cubicBezTo>
                    <a:pt x="9137843" y="591127"/>
                    <a:pt x="9140921" y="1182255"/>
                    <a:pt x="9144000" y="1773382"/>
                  </a:cubicBezTo>
                  <a:lnTo>
                    <a:pt x="6382327" y="849746"/>
                  </a:lnTo>
                  <a:lnTo>
                    <a:pt x="3260436" y="581891"/>
                  </a:lnTo>
                  <a:lnTo>
                    <a:pt x="0" y="9237"/>
                  </a:lnTo>
                  <a:close/>
                </a:path>
              </a:pathLst>
            </a:custGeom>
            <a:solidFill>
              <a:schemeClr val="bg1"/>
            </a:solidFill>
            <a:ln>
              <a:noFill/>
            </a:ln>
            <a:effectLst>
              <a:outerShdw blurRad="76200" dist="63500" dir="20400000" sx="107000" sy="107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561" y="396803"/>
            <a:ext cx="8283277" cy="6064394"/>
          </a:xfrm>
          <a:prstGeom prst="rect">
            <a:avLst/>
          </a:prstGeom>
        </p:spPr>
      </p:pic>
      <p:sp>
        <p:nvSpPr>
          <p:cNvPr id="2" name="TextBox 1"/>
          <p:cNvSpPr txBox="1"/>
          <p:nvPr/>
        </p:nvSpPr>
        <p:spPr>
          <a:xfrm>
            <a:off x="1219200" y="381000"/>
            <a:ext cx="1066800" cy="338554"/>
          </a:xfrm>
          <a:prstGeom prst="rect">
            <a:avLst/>
          </a:prstGeom>
          <a:noFill/>
        </p:spPr>
        <p:txBody>
          <a:bodyPr wrap="square" rtlCol="0">
            <a:spAutoFit/>
          </a:bodyPr>
          <a:lstStyle/>
          <a:p>
            <a:r>
              <a:rPr lang="en-US" sz="1600" dirty="0" smtClean="0">
                <a:solidFill>
                  <a:schemeClr val="bg1"/>
                </a:solidFill>
                <a:latin typeface="Berlin Sans FB" panose="020E0602020502020306" pitchFamily="34" charset="0"/>
              </a:rPr>
              <a:t>February</a:t>
            </a:r>
            <a:endParaRPr lang="en-US" sz="1600" dirty="0">
              <a:solidFill>
                <a:schemeClr val="bg1"/>
              </a:solidFill>
              <a:latin typeface="Berlin Sans FB" panose="020E0602020502020306" pitchFamily="34" charset="0"/>
            </a:endParaRPr>
          </a:p>
        </p:txBody>
      </p:sp>
      <p:sp>
        <p:nvSpPr>
          <p:cNvPr id="11" name="TextBox 10"/>
          <p:cNvSpPr txBox="1"/>
          <p:nvPr/>
        </p:nvSpPr>
        <p:spPr>
          <a:xfrm>
            <a:off x="2971800" y="381000"/>
            <a:ext cx="685800" cy="338554"/>
          </a:xfrm>
          <a:prstGeom prst="rect">
            <a:avLst/>
          </a:prstGeom>
          <a:noFill/>
        </p:spPr>
        <p:txBody>
          <a:bodyPr wrap="square" rtlCol="0">
            <a:spAutoFit/>
          </a:bodyPr>
          <a:lstStyle/>
          <a:p>
            <a:r>
              <a:rPr lang="en-US" sz="1600" dirty="0" smtClean="0">
                <a:solidFill>
                  <a:schemeClr val="bg1"/>
                </a:solidFill>
                <a:latin typeface="Berlin Sans FB" panose="020E0602020502020306" pitchFamily="34" charset="0"/>
              </a:rPr>
              <a:t>2014</a:t>
            </a:r>
            <a:endParaRPr lang="en-US" sz="1600" dirty="0">
              <a:solidFill>
                <a:schemeClr val="bg1"/>
              </a:solidFill>
              <a:latin typeface="Berlin Sans FB" panose="020E0602020502020306" pitchFamily="34" charset="0"/>
            </a:endParaRPr>
          </a:p>
        </p:txBody>
      </p:sp>
      <p:sp>
        <p:nvSpPr>
          <p:cNvPr id="14" name="Down Arrow 13"/>
          <p:cNvSpPr/>
          <p:nvPr/>
        </p:nvSpPr>
        <p:spPr>
          <a:xfrm rot="5400000">
            <a:off x="1671315" y="2527744"/>
            <a:ext cx="304800" cy="992909"/>
          </a:xfrm>
          <a:prstGeom prst="downArrow">
            <a:avLst/>
          </a:prstGeom>
          <a:solidFill>
            <a:srgbClr val="FF0000"/>
          </a:solidFill>
          <a:ln>
            <a:solidFill>
              <a:srgbClr val="A83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56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TotalTime>
  <Words>1068</Words>
  <Application>Microsoft Office PowerPoint</Application>
  <PresentationFormat>On-screen Show (4:3)</PresentationFormat>
  <Paragraphs>159</Paragraphs>
  <Slides>31</Slides>
  <Notes>30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Brandi Stewart</dc:creator>
  <cp:lastModifiedBy>Brandi Stewart</cp:lastModifiedBy>
  <cp:revision>29</cp:revision>
  <dcterms:created xsi:type="dcterms:W3CDTF">2014-02-12T00:28:42Z</dcterms:created>
  <dcterms:modified xsi:type="dcterms:W3CDTF">2014-10-15T22:46:10Z</dcterms:modified>
</cp:coreProperties>
</file>