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67" r:id="rId7"/>
    <p:sldId id="266" r:id="rId8"/>
    <p:sldId id="268" r:id="rId9"/>
    <p:sldId id="259" r:id="rId10"/>
    <p:sldId id="261" r:id="rId11"/>
    <p:sldId id="265" r:id="rId12"/>
    <p:sldId id="263" r:id="rId13"/>
    <p:sldId id="270" r:id="rId14"/>
    <p:sldId id="262" r:id="rId15"/>
    <p:sldId id="271" r:id="rId16"/>
    <p:sldId id="269" r:id="rId17"/>
    <p:sldId id="27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20E86C7-153B-A230-B12D-8C2C71EF3CD0}" name="Binnix, Elaine M" initials="BM" userId="S::ebinnix@nps.gov::d13719b3-9e87-41fa-97c1-bcb3d2a75326"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83B7BE7-4488-4F7A-B264-0EF614C210C4}" v="4" dt="2023-04-11T19:11:06.407"/>
    <p1510:client id="{DBFFCF69-607C-45F9-B20F-E9A5B5E7D47F}" v="2" dt="2023-04-12T15:59:16.71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712" autoAdjust="0"/>
  </p:normalViewPr>
  <p:slideViewPr>
    <p:cSldViewPr snapToGrid="0">
      <p:cViewPr varScale="1">
        <p:scale>
          <a:sx n="108" d="100"/>
          <a:sy n="108" d="100"/>
        </p:scale>
        <p:origin x="71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457E3-A239-1216-FB0C-4219FC0E108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B2BDDA2-B8C7-87B7-F9DE-DFC812A0DD3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FD1DC0E-C320-347F-714A-D1F761DA3241}"/>
              </a:ext>
            </a:extLst>
          </p:cNvPr>
          <p:cNvSpPr>
            <a:spLocks noGrp="1"/>
          </p:cNvSpPr>
          <p:nvPr>
            <p:ph type="dt" sz="half" idx="10"/>
          </p:nvPr>
        </p:nvSpPr>
        <p:spPr/>
        <p:txBody>
          <a:bodyPr/>
          <a:lstStyle/>
          <a:p>
            <a:fld id="{8B0E7682-02B3-48EE-B815-B6C6A725BD23}" type="datetimeFigureOut">
              <a:rPr lang="en-US" smtClean="0"/>
              <a:t>4/18/2023</a:t>
            </a:fld>
            <a:endParaRPr lang="en-US"/>
          </a:p>
        </p:txBody>
      </p:sp>
      <p:sp>
        <p:nvSpPr>
          <p:cNvPr id="5" name="Footer Placeholder 4">
            <a:extLst>
              <a:ext uri="{FF2B5EF4-FFF2-40B4-BE49-F238E27FC236}">
                <a16:creationId xmlns:a16="http://schemas.microsoft.com/office/drawing/2014/main" id="{C86F21B1-428F-CF2B-0222-06896208B1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541CFC-0DDE-1DA4-C074-37425A0982B8}"/>
              </a:ext>
            </a:extLst>
          </p:cNvPr>
          <p:cNvSpPr>
            <a:spLocks noGrp="1"/>
          </p:cNvSpPr>
          <p:nvPr>
            <p:ph type="sldNum" sz="quarter" idx="12"/>
          </p:nvPr>
        </p:nvSpPr>
        <p:spPr/>
        <p:txBody>
          <a:bodyPr/>
          <a:lstStyle/>
          <a:p>
            <a:fld id="{6E9C5F7E-A2C9-4122-B23B-DEA6E96C4CBA}" type="slidenum">
              <a:rPr lang="en-US" smtClean="0"/>
              <a:t>‹#›</a:t>
            </a:fld>
            <a:endParaRPr lang="en-US"/>
          </a:p>
        </p:txBody>
      </p:sp>
    </p:spTree>
    <p:extLst>
      <p:ext uri="{BB962C8B-B14F-4D97-AF65-F5344CB8AC3E}">
        <p14:creationId xmlns:p14="http://schemas.microsoft.com/office/powerpoint/2010/main" val="11537907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0D36C-EE6D-3F5C-562D-65558CDC8F3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43FE30A-3C4B-282A-8AE6-24AF02CC811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25F78B-D928-0B6C-FAF8-F7B21B1FDC53}"/>
              </a:ext>
            </a:extLst>
          </p:cNvPr>
          <p:cNvSpPr>
            <a:spLocks noGrp="1"/>
          </p:cNvSpPr>
          <p:nvPr>
            <p:ph type="dt" sz="half" idx="10"/>
          </p:nvPr>
        </p:nvSpPr>
        <p:spPr/>
        <p:txBody>
          <a:bodyPr/>
          <a:lstStyle/>
          <a:p>
            <a:fld id="{8B0E7682-02B3-48EE-B815-B6C6A725BD23}" type="datetimeFigureOut">
              <a:rPr lang="en-US" smtClean="0"/>
              <a:t>4/18/2023</a:t>
            </a:fld>
            <a:endParaRPr lang="en-US"/>
          </a:p>
        </p:txBody>
      </p:sp>
      <p:sp>
        <p:nvSpPr>
          <p:cNvPr id="5" name="Footer Placeholder 4">
            <a:extLst>
              <a:ext uri="{FF2B5EF4-FFF2-40B4-BE49-F238E27FC236}">
                <a16:creationId xmlns:a16="http://schemas.microsoft.com/office/drawing/2014/main" id="{C1F92E0B-C9D3-F9CB-BA42-0D6D71B7CC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84A75B-90C4-2F93-EBB3-660BAE333975}"/>
              </a:ext>
            </a:extLst>
          </p:cNvPr>
          <p:cNvSpPr>
            <a:spLocks noGrp="1"/>
          </p:cNvSpPr>
          <p:nvPr>
            <p:ph type="sldNum" sz="quarter" idx="12"/>
          </p:nvPr>
        </p:nvSpPr>
        <p:spPr/>
        <p:txBody>
          <a:bodyPr/>
          <a:lstStyle/>
          <a:p>
            <a:fld id="{6E9C5F7E-A2C9-4122-B23B-DEA6E96C4CBA}" type="slidenum">
              <a:rPr lang="en-US" smtClean="0"/>
              <a:t>‹#›</a:t>
            </a:fld>
            <a:endParaRPr lang="en-US"/>
          </a:p>
        </p:txBody>
      </p:sp>
    </p:spTree>
    <p:extLst>
      <p:ext uri="{BB962C8B-B14F-4D97-AF65-F5344CB8AC3E}">
        <p14:creationId xmlns:p14="http://schemas.microsoft.com/office/powerpoint/2010/main" val="22431101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66926B-5B60-E1F4-62FE-1260F9D75CC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519289F-2B71-EB50-0BFA-1DC5DC30B25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C90491-3AD6-7D4E-12FF-7F0706730FF6}"/>
              </a:ext>
            </a:extLst>
          </p:cNvPr>
          <p:cNvSpPr>
            <a:spLocks noGrp="1"/>
          </p:cNvSpPr>
          <p:nvPr>
            <p:ph type="dt" sz="half" idx="10"/>
          </p:nvPr>
        </p:nvSpPr>
        <p:spPr/>
        <p:txBody>
          <a:bodyPr/>
          <a:lstStyle/>
          <a:p>
            <a:fld id="{8B0E7682-02B3-48EE-B815-B6C6A725BD23}" type="datetimeFigureOut">
              <a:rPr lang="en-US" smtClean="0"/>
              <a:t>4/18/2023</a:t>
            </a:fld>
            <a:endParaRPr lang="en-US"/>
          </a:p>
        </p:txBody>
      </p:sp>
      <p:sp>
        <p:nvSpPr>
          <p:cNvPr id="5" name="Footer Placeholder 4">
            <a:extLst>
              <a:ext uri="{FF2B5EF4-FFF2-40B4-BE49-F238E27FC236}">
                <a16:creationId xmlns:a16="http://schemas.microsoft.com/office/drawing/2014/main" id="{D484C11F-DF5F-D4E2-F7D5-F023310024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E5CE59-6CCB-36B8-0A38-14B0CEB100AD}"/>
              </a:ext>
            </a:extLst>
          </p:cNvPr>
          <p:cNvSpPr>
            <a:spLocks noGrp="1"/>
          </p:cNvSpPr>
          <p:nvPr>
            <p:ph type="sldNum" sz="quarter" idx="12"/>
          </p:nvPr>
        </p:nvSpPr>
        <p:spPr/>
        <p:txBody>
          <a:bodyPr/>
          <a:lstStyle/>
          <a:p>
            <a:fld id="{6E9C5F7E-A2C9-4122-B23B-DEA6E96C4CBA}" type="slidenum">
              <a:rPr lang="en-US" smtClean="0"/>
              <a:t>‹#›</a:t>
            </a:fld>
            <a:endParaRPr lang="en-US"/>
          </a:p>
        </p:txBody>
      </p:sp>
    </p:spTree>
    <p:extLst>
      <p:ext uri="{BB962C8B-B14F-4D97-AF65-F5344CB8AC3E}">
        <p14:creationId xmlns:p14="http://schemas.microsoft.com/office/powerpoint/2010/main" val="37399667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5E7AB-E504-B971-FB87-64B9304B203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1453D3B-07A7-B363-2D2E-87FB9E05E05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301D0C-99FB-39A8-741E-06C147A30F50}"/>
              </a:ext>
            </a:extLst>
          </p:cNvPr>
          <p:cNvSpPr>
            <a:spLocks noGrp="1"/>
          </p:cNvSpPr>
          <p:nvPr>
            <p:ph type="dt" sz="half" idx="10"/>
          </p:nvPr>
        </p:nvSpPr>
        <p:spPr/>
        <p:txBody>
          <a:bodyPr/>
          <a:lstStyle/>
          <a:p>
            <a:fld id="{8B0E7682-02B3-48EE-B815-B6C6A725BD23}" type="datetimeFigureOut">
              <a:rPr lang="en-US" smtClean="0"/>
              <a:t>4/18/2023</a:t>
            </a:fld>
            <a:endParaRPr lang="en-US"/>
          </a:p>
        </p:txBody>
      </p:sp>
      <p:sp>
        <p:nvSpPr>
          <p:cNvPr id="5" name="Footer Placeholder 4">
            <a:extLst>
              <a:ext uri="{FF2B5EF4-FFF2-40B4-BE49-F238E27FC236}">
                <a16:creationId xmlns:a16="http://schemas.microsoft.com/office/drawing/2014/main" id="{E0DEEF9A-FAEA-53FB-3FA5-51E1405228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012D78-A519-FDF8-98EB-9697165E98E6}"/>
              </a:ext>
            </a:extLst>
          </p:cNvPr>
          <p:cNvSpPr>
            <a:spLocks noGrp="1"/>
          </p:cNvSpPr>
          <p:nvPr>
            <p:ph type="sldNum" sz="quarter" idx="12"/>
          </p:nvPr>
        </p:nvSpPr>
        <p:spPr/>
        <p:txBody>
          <a:bodyPr/>
          <a:lstStyle/>
          <a:p>
            <a:fld id="{6E9C5F7E-A2C9-4122-B23B-DEA6E96C4CBA}" type="slidenum">
              <a:rPr lang="en-US" smtClean="0"/>
              <a:t>‹#›</a:t>
            </a:fld>
            <a:endParaRPr lang="en-US"/>
          </a:p>
        </p:txBody>
      </p:sp>
    </p:spTree>
    <p:extLst>
      <p:ext uri="{BB962C8B-B14F-4D97-AF65-F5344CB8AC3E}">
        <p14:creationId xmlns:p14="http://schemas.microsoft.com/office/powerpoint/2010/main" val="1694303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2CDCD-2D5D-8327-2A47-7E99D59439C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69860F3-D46C-0C2F-4B03-724566DB6CE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55DC39C-BBAC-F846-F523-A6935AF25691}"/>
              </a:ext>
            </a:extLst>
          </p:cNvPr>
          <p:cNvSpPr>
            <a:spLocks noGrp="1"/>
          </p:cNvSpPr>
          <p:nvPr>
            <p:ph type="dt" sz="half" idx="10"/>
          </p:nvPr>
        </p:nvSpPr>
        <p:spPr/>
        <p:txBody>
          <a:bodyPr/>
          <a:lstStyle/>
          <a:p>
            <a:fld id="{8B0E7682-02B3-48EE-B815-B6C6A725BD23}" type="datetimeFigureOut">
              <a:rPr lang="en-US" smtClean="0"/>
              <a:t>4/18/2023</a:t>
            </a:fld>
            <a:endParaRPr lang="en-US"/>
          </a:p>
        </p:txBody>
      </p:sp>
      <p:sp>
        <p:nvSpPr>
          <p:cNvPr id="5" name="Footer Placeholder 4">
            <a:extLst>
              <a:ext uri="{FF2B5EF4-FFF2-40B4-BE49-F238E27FC236}">
                <a16:creationId xmlns:a16="http://schemas.microsoft.com/office/drawing/2014/main" id="{8DDFD67A-115C-94B8-A7CB-CB3CE40007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37CCBF-A1C5-8652-7CB0-90E3A77EE376}"/>
              </a:ext>
            </a:extLst>
          </p:cNvPr>
          <p:cNvSpPr>
            <a:spLocks noGrp="1"/>
          </p:cNvSpPr>
          <p:nvPr>
            <p:ph type="sldNum" sz="quarter" idx="12"/>
          </p:nvPr>
        </p:nvSpPr>
        <p:spPr/>
        <p:txBody>
          <a:bodyPr/>
          <a:lstStyle/>
          <a:p>
            <a:fld id="{6E9C5F7E-A2C9-4122-B23B-DEA6E96C4CBA}" type="slidenum">
              <a:rPr lang="en-US" smtClean="0"/>
              <a:t>‹#›</a:t>
            </a:fld>
            <a:endParaRPr lang="en-US"/>
          </a:p>
        </p:txBody>
      </p:sp>
    </p:spTree>
    <p:extLst>
      <p:ext uri="{BB962C8B-B14F-4D97-AF65-F5344CB8AC3E}">
        <p14:creationId xmlns:p14="http://schemas.microsoft.com/office/powerpoint/2010/main" val="1722564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E3C624-8E8E-136F-24EE-0A17F5F857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F74820A-A144-FECF-31F1-5655047D4E4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8A8CF52-97E1-8AFA-58CD-58C434AD044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C292377-C759-C0D4-7402-9B8EBED4BC85}"/>
              </a:ext>
            </a:extLst>
          </p:cNvPr>
          <p:cNvSpPr>
            <a:spLocks noGrp="1"/>
          </p:cNvSpPr>
          <p:nvPr>
            <p:ph type="dt" sz="half" idx="10"/>
          </p:nvPr>
        </p:nvSpPr>
        <p:spPr/>
        <p:txBody>
          <a:bodyPr/>
          <a:lstStyle/>
          <a:p>
            <a:fld id="{8B0E7682-02B3-48EE-B815-B6C6A725BD23}" type="datetimeFigureOut">
              <a:rPr lang="en-US" smtClean="0"/>
              <a:t>4/18/2023</a:t>
            </a:fld>
            <a:endParaRPr lang="en-US"/>
          </a:p>
        </p:txBody>
      </p:sp>
      <p:sp>
        <p:nvSpPr>
          <p:cNvPr id="6" name="Footer Placeholder 5">
            <a:extLst>
              <a:ext uri="{FF2B5EF4-FFF2-40B4-BE49-F238E27FC236}">
                <a16:creationId xmlns:a16="http://schemas.microsoft.com/office/drawing/2014/main" id="{BCDED2C5-DA53-1511-C26C-A626D60E52B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7ACFEB-E0EB-4BDC-FFFC-0F3528B83182}"/>
              </a:ext>
            </a:extLst>
          </p:cNvPr>
          <p:cNvSpPr>
            <a:spLocks noGrp="1"/>
          </p:cNvSpPr>
          <p:nvPr>
            <p:ph type="sldNum" sz="quarter" idx="12"/>
          </p:nvPr>
        </p:nvSpPr>
        <p:spPr/>
        <p:txBody>
          <a:bodyPr/>
          <a:lstStyle/>
          <a:p>
            <a:fld id="{6E9C5F7E-A2C9-4122-B23B-DEA6E96C4CBA}" type="slidenum">
              <a:rPr lang="en-US" smtClean="0"/>
              <a:t>‹#›</a:t>
            </a:fld>
            <a:endParaRPr lang="en-US"/>
          </a:p>
        </p:txBody>
      </p:sp>
    </p:spTree>
    <p:extLst>
      <p:ext uri="{BB962C8B-B14F-4D97-AF65-F5344CB8AC3E}">
        <p14:creationId xmlns:p14="http://schemas.microsoft.com/office/powerpoint/2010/main" val="6399684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65E01-D803-7F74-0795-FCCE790ADF6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E377502-3C98-4038-6B0A-370EB3850D9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37B30AF-6849-B47C-F412-1DBA6816E7D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124A05D-EE40-D43D-5B51-0861D0797A1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2A83310-C44D-EFEA-870A-298D8231ACD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DEA3CC3-6DA8-24C5-8BB6-7425D6DBE536}"/>
              </a:ext>
            </a:extLst>
          </p:cNvPr>
          <p:cNvSpPr>
            <a:spLocks noGrp="1"/>
          </p:cNvSpPr>
          <p:nvPr>
            <p:ph type="dt" sz="half" idx="10"/>
          </p:nvPr>
        </p:nvSpPr>
        <p:spPr/>
        <p:txBody>
          <a:bodyPr/>
          <a:lstStyle/>
          <a:p>
            <a:fld id="{8B0E7682-02B3-48EE-B815-B6C6A725BD23}" type="datetimeFigureOut">
              <a:rPr lang="en-US" smtClean="0"/>
              <a:t>4/18/2023</a:t>
            </a:fld>
            <a:endParaRPr lang="en-US"/>
          </a:p>
        </p:txBody>
      </p:sp>
      <p:sp>
        <p:nvSpPr>
          <p:cNvPr id="8" name="Footer Placeholder 7">
            <a:extLst>
              <a:ext uri="{FF2B5EF4-FFF2-40B4-BE49-F238E27FC236}">
                <a16:creationId xmlns:a16="http://schemas.microsoft.com/office/drawing/2014/main" id="{E5CC9BCF-1A47-5D3E-F9A5-0C7F1178B01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C6BFBB3-224C-C1D8-DC3D-3AE493A4AF97}"/>
              </a:ext>
            </a:extLst>
          </p:cNvPr>
          <p:cNvSpPr>
            <a:spLocks noGrp="1"/>
          </p:cNvSpPr>
          <p:nvPr>
            <p:ph type="sldNum" sz="quarter" idx="12"/>
          </p:nvPr>
        </p:nvSpPr>
        <p:spPr/>
        <p:txBody>
          <a:bodyPr/>
          <a:lstStyle/>
          <a:p>
            <a:fld id="{6E9C5F7E-A2C9-4122-B23B-DEA6E96C4CBA}" type="slidenum">
              <a:rPr lang="en-US" smtClean="0"/>
              <a:t>‹#›</a:t>
            </a:fld>
            <a:endParaRPr lang="en-US"/>
          </a:p>
        </p:txBody>
      </p:sp>
    </p:spTree>
    <p:extLst>
      <p:ext uri="{BB962C8B-B14F-4D97-AF65-F5344CB8AC3E}">
        <p14:creationId xmlns:p14="http://schemas.microsoft.com/office/powerpoint/2010/main" val="30541914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282A89-47D6-DF12-E45D-D2C48172CD1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E7231F7-9ED4-D0B3-FC7B-A112BAE7EC24}"/>
              </a:ext>
            </a:extLst>
          </p:cNvPr>
          <p:cNvSpPr>
            <a:spLocks noGrp="1"/>
          </p:cNvSpPr>
          <p:nvPr>
            <p:ph type="dt" sz="half" idx="10"/>
          </p:nvPr>
        </p:nvSpPr>
        <p:spPr/>
        <p:txBody>
          <a:bodyPr/>
          <a:lstStyle/>
          <a:p>
            <a:fld id="{8B0E7682-02B3-48EE-B815-B6C6A725BD23}" type="datetimeFigureOut">
              <a:rPr lang="en-US" smtClean="0"/>
              <a:t>4/18/2023</a:t>
            </a:fld>
            <a:endParaRPr lang="en-US"/>
          </a:p>
        </p:txBody>
      </p:sp>
      <p:sp>
        <p:nvSpPr>
          <p:cNvPr id="4" name="Footer Placeholder 3">
            <a:extLst>
              <a:ext uri="{FF2B5EF4-FFF2-40B4-BE49-F238E27FC236}">
                <a16:creationId xmlns:a16="http://schemas.microsoft.com/office/drawing/2014/main" id="{B70BFBF5-AB84-EB7E-0360-A32D11A82F8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7E00F6C-28B7-00A8-CBEE-5221F3221641}"/>
              </a:ext>
            </a:extLst>
          </p:cNvPr>
          <p:cNvSpPr>
            <a:spLocks noGrp="1"/>
          </p:cNvSpPr>
          <p:nvPr>
            <p:ph type="sldNum" sz="quarter" idx="12"/>
          </p:nvPr>
        </p:nvSpPr>
        <p:spPr/>
        <p:txBody>
          <a:bodyPr/>
          <a:lstStyle/>
          <a:p>
            <a:fld id="{6E9C5F7E-A2C9-4122-B23B-DEA6E96C4CBA}" type="slidenum">
              <a:rPr lang="en-US" smtClean="0"/>
              <a:t>‹#›</a:t>
            </a:fld>
            <a:endParaRPr lang="en-US"/>
          </a:p>
        </p:txBody>
      </p:sp>
    </p:spTree>
    <p:extLst>
      <p:ext uri="{BB962C8B-B14F-4D97-AF65-F5344CB8AC3E}">
        <p14:creationId xmlns:p14="http://schemas.microsoft.com/office/powerpoint/2010/main" val="40340247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63BFF28-63CC-6220-8B37-EB67798F5D31}"/>
              </a:ext>
            </a:extLst>
          </p:cNvPr>
          <p:cNvSpPr>
            <a:spLocks noGrp="1"/>
          </p:cNvSpPr>
          <p:nvPr>
            <p:ph type="dt" sz="half" idx="10"/>
          </p:nvPr>
        </p:nvSpPr>
        <p:spPr/>
        <p:txBody>
          <a:bodyPr/>
          <a:lstStyle/>
          <a:p>
            <a:fld id="{8B0E7682-02B3-48EE-B815-B6C6A725BD23}" type="datetimeFigureOut">
              <a:rPr lang="en-US" smtClean="0"/>
              <a:t>4/18/2023</a:t>
            </a:fld>
            <a:endParaRPr lang="en-US"/>
          </a:p>
        </p:txBody>
      </p:sp>
      <p:sp>
        <p:nvSpPr>
          <p:cNvPr id="3" name="Footer Placeholder 2">
            <a:extLst>
              <a:ext uri="{FF2B5EF4-FFF2-40B4-BE49-F238E27FC236}">
                <a16:creationId xmlns:a16="http://schemas.microsoft.com/office/drawing/2014/main" id="{A88A445A-3710-D8B8-57A7-703D7358B0D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0A2D89C-AFB0-5388-B065-FA72EA411605}"/>
              </a:ext>
            </a:extLst>
          </p:cNvPr>
          <p:cNvSpPr>
            <a:spLocks noGrp="1"/>
          </p:cNvSpPr>
          <p:nvPr>
            <p:ph type="sldNum" sz="quarter" idx="12"/>
          </p:nvPr>
        </p:nvSpPr>
        <p:spPr/>
        <p:txBody>
          <a:bodyPr/>
          <a:lstStyle/>
          <a:p>
            <a:fld id="{6E9C5F7E-A2C9-4122-B23B-DEA6E96C4CBA}" type="slidenum">
              <a:rPr lang="en-US" smtClean="0"/>
              <a:t>‹#›</a:t>
            </a:fld>
            <a:endParaRPr lang="en-US"/>
          </a:p>
        </p:txBody>
      </p:sp>
    </p:spTree>
    <p:extLst>
      <p:ext uri="{BB962C8B-B14F-4D97-AF65-F5344CB8AC3E}">
        <p14:creationId xmlns:p14="http://schemas.microsoft.com/office/powerpoint/2010/main" val="13968167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12A7D-224A-D0E2-4D69-90CC3F2BBBD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2420611-231F-4ED3-3C3C-D40C945500C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346A977-700F-93BC-BF40-75CF7717A1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3013548-2CF6-973C-21B3-6BBADC30A283}"/>
              </a:ext>
            </a:extLst>
          </p:cNvPr>
          <p:cNvSpPr>
            <a:spLocks noGrp="1"/>
          </p:cNvSpPr>
          <p:nvPr>
            <p:ph type="dt" sz="half" idx="10"/>
          </p:nvPr>
        </p:nvSpPr>
        <p:spPr/>
        <p:txBody>
          <a:bodyPr/>
          <a:lstStyle/>
          <a:p>
            <a:fld id="{8B0E7682-02B3-48EE-B815-B6C6A725BD23}" type="datetimeFigureOut">
              <a:rPr lang="en-US" smtClean="0"/>
              <a:t>4/18/2023</a:t>
            </a:fld>
            <a:endParaRPr lang="en-US"/>
          </a:p>
        </p:txBody>
      </p:sp>
      <p:sp>
        <p:nvSpPr>
          <p:cNvPr id="6" name="Footer Placeholder 5">
            <a:extLst>
              <a:ext uri="{FF2B5EF4-FFF2-40B4-BE49-F238E27FC236}">
                <a16:creationId xmlns:a16="http://schemas.microsoft.com/office/drawing/2014/main" id="{9685EEDB-72A6-5AD9-EB09-E94C7EF0FD4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9001717-EC40-44D8-B47D-6834D39E56CD}"/>
              </a:ext>
            </a:extLst>
          </p:cNvPr>
          <p:cNvSpPr>
            <a:spLocks noGrp="1"/>
          </p:cNvSpPr>
          <p:nvPr>
            <p:ph type="sldNum" sz="quarter" idx="12"/>
          </p:nvPr>
        </p:nvSpPr>
        <p:spPr/>
        <p:txBody>
          <a:bodyPr/>
          <a:lstStyle/>
          <a:p>
            <a:fld id="{6E9C5F7E-A2C9-4122-B23B-DEA6E96C4CBA}" type="slidenum">
              <a:rPr lang="en-US" smtClean="0"/>
              <a:t>‹#›</a:t>
            </a:fld>
            <a:endParaRPr lang="en-US"/>
          </a:p>
        </p:txBody>
      </p:sp>
    </p:spTree>
    <p:extLst>
      <p:ext uri="{BB962C8B-B14F-4D97-AF65-F5344CB8AC3E}">
        <p14:creationId xmlns:p14="http://schemas.microsoft.com/office/powerpoint/2010/main" val="23208250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FF023-3366-0466-7FFE-8DE4FB7EF98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0C66F22-AD91-8119-A56E-72289E32940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AD20122-C77E-A1D2-55FF-7E4D367536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2CD6699-3DC4-373D-2F50-546E3AFFE3C3}"/>
              </a:ext>
            </a:extLst>
          </p:cNvPr>
          <p:cNvSpPr>
            <a:spLocks noGrp="1"/>
          </p:cNvSpPr>
          <p:nvPr>
            <p:ph type="dt" sz="half" idx="10"/>
          </p:nvPr>
        </p:nvSpPr>
        <p:spPr/>
        <p:txBody>
          <a:bodyPr/>
          <a:lstStyle/>
          <a:p>
            <a:fld id="{8B0E7682-02B3-48EE-B815-B6C6A725BD23}" type="datetimeFigureOut">
              <a:rPr lang="en-US" smtClean="0"/>
              <a:t>4/18/2023</a:t>
            </a:fld>
            <a:endParaRPr lang="en-US"/>
          </a:p>
        </p:txBody>
      </p:sp>
      <p:sp>
        <p:nvSpPr>
          <p:cNvPr id="6" name="Footer Placeholder 5">
            <a:extLst>
              <a:ext uri="{FF2B5EF4-FFF2-40B4-BE49-F238E27FC236}">
                <a16:creationId xmlns:a16="http://schemas.microsoft.com/office/drawing/2014/main" id="{9C789522-66D2-8EA6-B2E3-3AC06ED5B6F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EB184D-76B4-9571-FABB-60911CB65F1F}"/>
              </a:ext>
            </a:extLst>
          </p:cNvPr>
          <p:cNvSpPr>
            <a:spLocks noGrp="1"/>
          </p:cNvSpPr>
          <p:nvPr>
            <p:ph type="sldNum" sz="quarter" idx="12"/>
          </p:nvPr>
        </p:nvSpPr>
        <p:spPr/>
        <p:txBody>
          <a:bodyPr/>
          <a:lstStyle/>
          <a:p>
            <a:fld id="{6E9C5F7E-A2C9-4122-B23B-DEA6E96C4CBA}" type="slidenum">
              <a:rPr lang="en-US" smtClean="0"/>
              <a:t>‹#›</a:t>
            </a:fld>
            <a:endParaRPr lang="en-US"/>
          </a:p>
        </p:txBody>
      </p:sp>
    </p:spTree>
    <p:extLst>
      <p:ext uri="{BB962C8B-B14F-4D97-AF65-F5344CB8AC3E}">
        <p14:creationId xmlns:p14="http://schemas.microsoft.com/office/powerpoint/2010/main" val="17083781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261D556-64F6-F787-F110-25F92B4A5B9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A3EB806-32F6-DF58-E7BA-190580B536B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6DD9C0-BC6D-7B10-D30B-EE4E17DD907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0E7682-02B3-48EE-B815-B6C6A725BD23}" type="datetimeFigureOut">
              <a:rPr lang="en-US" smtClean="0"/>
              <a:t>4/18/2023</a:t>
            </a:fld>
            <a:endParaRPr lang="en-US"/>
          </a:p>
        </p:txBody>
      </p:sp>
      <p:sp>
        <p:nvSpPr>
          <p:cNvPr id="5" name="Footer Placeholder 4">
            <a:extLst>
              <a:ext uri="{FF2B5EF4-FFF2-40B4-BE49-F238E27FC236}">
                <a16:creationId xmlns:a16="http://schemas.microsoft.com/office/drawing/2014/main" id="{8EBB4588-6EF7-F29B-466E-9E086405D36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B005EF8-61DA-902F-7818-CBBDC16E80B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9C5F7E-A2C9-4122-B23B-DEA6E96C4CBA}" type="slidenum">
              <a:rPr lang="en-US" smtClean="0"/>
              <a:t>‹#›</a:t>
            </a:fld>
            <a:endParaRPr lang="en-US"/>
          </a:p>
        </p:txBody>
      </p:sp>
    </p:spTree>
    <p:extLst>
      <p:ext uri="{BB962C8B-B14F-4D97-AF65-F5344CB8AC3E}">
        <p14:creationId xmlns:p14="http://schemas.microsoft.com/office/powerpoint/2010/main" val="41429449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hyperlink" Target="https://scalawagmagazine.org/2019/09/black-appalachia-kingdom/" TargetMode="External"/><Relationship Id="rId4" Type="http://schemas.openxmlformats.org/officeDocument/2006/relationships/hyperlink" Target="https://wncmagazine.com/feature/happy_land"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nps.gov/carl/learn/historyculture/stories.htm" TargetMode="External"/><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hyperlink" Target="https://www.southcarolinamanufacturing.com/ellison-adger-smyth/"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ncpedia.org/red-shirts" TargetMode="External"/><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hyperlink" Target="https://en.wikipedia.org/wiki/Red_Shirts_(United_States)"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nps.gov/articles/000/carl-black-history.htm"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nps.gov/articles/confronting-slavery-and-revealing-the-lost-cause.htm" TargetMode="External"/><Relationship Id="rId2" Type="http://schemas.openxmlformats.org/officeDocument/2006/relationships/hyperlink" Target="https://www.nps.gov/arho/learn/historyculture/memorialization-of-robert-e-lee-and-the-lost-cause.htm#:~:text=The%20primary%20idea%20of%20the%20Lost%20Cause%20was,agrarian%20society%20as%20morally%20superior%20to%20Northern%20industrialism."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278ADA9-6383-4BDD-80D2-8899A40268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122027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84B7147-B0F6-40ED-B5A2-FF72BC8198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22027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Rectangle 12">
            <a:extLst>
              <a:ext uri="{FF2B5EF4-FFF2-40B4-BE49-F238E27FC236}">
                <a16:creationId xmlns:a16="http://schemas.microsoft.com/office/drawing/2014/main" id="{B36D2DE0-0628-4A9A-A59D-7BA8B5EB3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22027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8E405C9-94BE-41DA-928C-DEC9A8550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5929" y="1369199"/>
            <a:ext cx="6560142" cy="65601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1FB8A7F4-21F3-5E01-5C85-0DEC2AC157BA}"/>
              </a:ext>
            </a:extLst>
          </p:cNvPr>
          <p:cNvSpPr>
            <a:spLocks noGrp="1"/>
          </p:cNvSpPr>
          <p:nvPr>
            <p:ph type="ctrTitle"/>
          </p:nvPr>
        </p:nvSpPr>
        <p:spPr>
          <a:xfrm>
            <a:off x="3315030" y="3124214"/>
            <a:ext cx="5561938" cy="2513516"/>
          </a:xfrm>
        </p:spPr>
        <p:txBody>
          <a:bodyPr>
            <a:normAutofit/>
          </a:bodyPr>
          <a:lstStyle/>
          <a:p>
            <a:r>
              <a:rPr lang="en-US" sz="4700" dirty="0"/>
              <a:t>The Stories We Tell and the History We Know</a:t>
            </a:r>
          </a:p>
        </p:txBody>
      </p:sp>
      <p:sp>
        <p:nvSpPr>
          <p:cNvPr id="17" name="Arc 16">
            <a:extLst>
              <a:ext uri="{FF2B5EF4-FFF2-40B4-BE49-F238E27FC236}">
                <a16:creationId xmlns:a16="http://schemas.microsoft.com/office/drawing/2014/main" id="{D2091A72-D5BB-42AC-8FD3-F7747D9086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9222429" flipV="1">
            <a:off x="2494119" y="1226440"/>
            <a:ext cx="6816262" cy="681626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9" name="Oval 18">
            <a:extLst>
              <a:ext uri="{FF2B5EF4-FFF2-40B4-BE49-F238E27FC236}">
                <a16:creationId xmlns:a16="http://schemas.microsoft.com/office/drawing/2014/main" id="{6ED12BFC-A737-46AF-8411-481112D54B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0995" y="6531243"/>
            <a:ext cx="705948" cy="68679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Carl Sandburg Home National Historic Site Banner in Black and White. The National Park Service arrowhead logo sits in the top right corner.">
            <a:extLst>
              <a:ext uri="{FF2B5EF4-FFF2-40B4-BE49-F238E27FC236}">
                <a16:creationId xmlns:a16="http://schemas.microsoft.com/office/drawing/2014/main" id="{6D380566-A85F-4EEF-4689-0A22F415F9B0}"/>
              </a:ext>
            </a:extLst>
          </p:cNvPr>
          <p:cNvPicPr>
            <a:picLocks noChangeAspect="1"/>
          </p:cNvPicPr>
          <p:nvPr/>
        </p:nvPicPr>
        <p:blipFill>
          <a:blip r:embed="rId2"/>
          <a:stretch>
            <a:fillRect/>
          </a:stretch>
        </p:blipFill>
        <p:spPr>
          <a:xfrm>
            <a:off x="-1" y="0"/>
            <a:ext cx="12192001" cy="1220270"/>
          </a:xfrm>
          <a:prstGeom prst="rect">
            <a:avLst/>
          </a:prstGeom>
        </p:spPr>
      </p:pic>
    </p:spTree>
    <p:extLst>
      <p:ext uri="{BB962C8B-B14F-4D97-AF65-F5344CB8AC3E}">
        <p14:creationId xmlns:p14="http://schemas.microsoft.com/office/powerpoint/2010/main" val="35066521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9">
            <a:extLst>
              <a:ext uri="{FF2B5EF4-FFF2-40B4-BE49-F238E27FC236}">
                <a16:creationId xmlns:a16="http://schemas.microsoft.com/office/drawing/2014/main" id="{129F4FEF-3F4E-4042-8E6D-C24E201FB3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1A11C50-1180-21E9-B90D-7244FEEEC512}"/>
              </a:ext>
            </a:extLst>
          </p:cNvPr>
          <p:cNvSpPr>
            <a:spLocks noGrp="1"/>
          </p:cNvSpPr>
          <p:nvPr>
            <p:ph type="title"/>
          </p:nvPr>
        </p:nvSpPr>
        <p:spPr>
          <a:xfrm>
            <a:off x="5372100" y="190499"/>
            <a:ext cx="6621632" cy="1309827"/>
          </a:xfrm>
        </p:spPr>
        <p:txBody>
          <a:bodyPr anchor="b">
            <a:normAutofit/>
          </a:bodyPr>
          <a:lstStyle/>
          <a:p>
            <a:r>
              <a:rPr lang="en-US" dirty="0"/>
              <a:t>Kingdom of the Happy Land: The Settlement</a:t>
            </a:r>
          </a:p>
        </p:txBody>
      </p:sp>
      <p:sp>
        <p:nvSpPr>
          <p:cNvPr id="3" name="Content Placeholder 2">
            <a:extLst>
              <a:ext uri="{FF2B5EF4-FFF2-40B4-BE49-F238E27FC236}">
                <a16:creationId xmlns:a16="http://schemas.microsoft.com/office/drawing/2014/main" id="{E2F9DFA6-730C-9841-0E5B-F61D2E9A6990}"/>
              </a:ext>
            </a:extLst>
          </p:cNvPr>
          <p:cNvSpPr>
            <a:spLocks noGrp="1"/>
          </p:cNvSpPr>
          <p:nvPr>
            <p:ph idx="1"/>
          </p:nvPr>
        </p:nvSpPr>
        <p:spPr>
          <a:xfrm>
            <a:off x="5235144" y="1385455"/>
            <a:ext cx="6596637" cy="3378040"/>
          </a:xfrm>
        </p:spPr>
        <p:txBody>
          <a:bodyPr>
            <a:normAutofit lnSpcReduction="10000"/>
          </a:bodyPr>
          <a:lstStyle/>
          <a:p>
            <a:pPr marL="0" indent="0">
              <a:buNone/>
            </a:pPr>
            <a:r>
              <a:rPr lang="en-US" sz="1600" dirty="0"/>
              <a:t>Historians often describe the Kingdom as communal and utopian. The Kingdom was led by a king and a queen and had a common treasury. The residents were farmers and developed herbal treatments. They sold a treatment called Happy Land Liniment in nearby towns like Hendersonville. Money from the town's labor went into the common treasury. The treasury was intended for purchasing the land they had chosen as their home. In the Reconstruction era, owning land protected Black Americans from sharecropping. The Kingdom of the Happy Land continued through the 1910s. But as residents aged and young people moved away, the utopian community gradually disappeared by 1918.</a:t>
            </a:r>
          </a:p>
          <a:p>
            <a:pPr marL="0" indent="0">
              <a:buNone/>
            </a:pPr>
            <a:r>
              <a:rPr lang="en-US" sz="1600" dirty="0"/>
              <a:t>There are many versions of the Kingdom's history. The lack of records and differences in details makes the history of the settlement difficult to outline. But similarities and lasting heritage has kept the Kingdom's memory alive. Today, research by students, the Black History Research Committee of Henderson County, local historians and the National Park Service, continues to bring this story into the present.</a:t>
            </a:r>
          </a:p>
        </p:txBody>
      </p:sp>
      <p:pic>
        <p:nvPicPr>
          <p:cNvPr id="5" name="Picture 4" descr="Ronnie Pepper is outside in the sun, standing in front of a green two-story building with his left arm up, almost in a gesture to reach for something that is not there. The color photo seems candid as the man is photographed mid-word.&#10;&#10;">
            <a:extLst>
              <a:ext uri="{FF2B5EF4-FFF2-40B4-BE49-F238E27FC236}">
                <a16:creationId xmlns:a16="http://schemas.microsoft.com/office/drawing/2014/main" id="{8DD2BFD8-DDE4-1D7F-1E3E-B2C55219D3BC}"/>
              </a:ext>
            </a:extLst>
          </p:cNvPr>
          <p:cNvPicPr>
            <a:picLocks noChangeAspect="1"/>
          </p:cNvPicPr>
          <p:nvPr/>
        </p:nvPicPr>
        <p:blipFill rotWithShape="1">
          <a:blip r:embed="rId2"/>
          <a:srcRect t="6792" b="-205"/>
          <a:stretch/>
        </p:blipFill>
        <p:spPr>
          <a:xfrm>
            <a:off x="0" y="0"/>
            <a:ext cx="5235147" cy="3594421"/>
          </a:xfrm>
          <a:custGeom>
            <a:avLst/>
            <a:gdLst/>
            <a:ahLst/>
            <a:cxnLst/>
            <a:rect l="l" t="t" r="r" b="b"/>
            <a:pathLst>
              <a:path w="6105136" h="4191746">
                <a:moveTo>
                  <a:pt x="0" y="0"/>
                </a:moveTo>
                <a:lnTo>
                  <a:pt x="5607799" y="0"/>
                </a:lnTo>
                <a:lnTo>
                  <a:pt x="5571513" y="27327"/>
                </a:lnTo>
                <a:cubicBezTo>
                  <a:pt x="5516855" y="89886"/>
                  <a:pt x="5497833" y="180727"/>
                  <a:pt x="5456712" y="261788"/>
                </a:cubicBezTo>
                <a:cubicBezTo>
                  <a:pt x="5516289" y="304550"/>
                  <a:pt x="5587520" y="313948"/>
                  <a:pt x="5651844" y="341674"/>
                </a:cubicBezTo>
                <a:cubicBezTo>
                  <a:pt x="5718760" y="370809"/>
                  <a:pt x="5718760" y="392425"/>
                  <a:pt x="5663501" y="477009"/>
                </a:cubicBezTo>
                <a:cubicBezTo>
                  <a:pt x="5807259" y="495339"/>
                  <a:pt x="5807259" y="495339"/>
                  <a:pt x="5762794" y="628324"/>
                </a:cubicBezTo>
                <a:cubicBezTo>
                  <a:pt x="5883243" y="640542"/>
                  <a:pt x="5962676" y="703511"/>
                  <a:pt x="5981237" y="841197"/>
                </a:cubicBezTo>
                <a:cubicBezTo>
                  <a:pt x="5990305" y="907926"/>
                  <a:pt x="6044700" y="939409"/>
                  <a:pt x="6105136" y="984052"/>
                </a:cubicBezTo>
                <a:cubicBezTo>
                  <a:pt x="6030022" y="1027286"/>
                  <a:pt x="5979081" y="1117509"/>
                  <a:pt x="5891443" y="1022115"/>
                </a:cubicBezTo>
                <a:cubicBezTo>
                  <a:pt x="5859498" y="987342"/>
                  <a:pt x="5862517" y="1031513"/>
                  <a:pt x="5858202" y="1044202"/>
                </a:cubicBezTo>
                <a:cubicBezTo>
                  <a:pt x="5847842" y="1075215"/>
                  <a:pt x="5869424" y="1095893"/>
                  <a:pt x="5883673" y="1119387"/>
                </a:cubicBezTo>
                <a:cubicBezTo>
                  <a:pt x="5897486" y="1142885"/>
                  <a:pt x="5913893" y="1167789"/>
                  <a:pt x="5917778" y="1194108"/>
                </a:cubicBezTo>
                <a:cubicBezTo>
                  <a:pt x="5920365" y="1212434"/>
                  <a:pt x="5907848" y="1239216"/>
                  <a:pt x="5894034" y="1252846"/>
                </a:cubicBezTo>
                <a:cubicBezTo>
                  <a:pt x="5821506" y="1324743"/>
                  <a:pt x="5864677" y="1486396"/>
                  <a:pt x="5727393" y="1507074"/>
                </a:cubicBezTo>
                <a:cubicBezTo>
                  <a:pt x="5665659" y="1516469"/>
                  <a:pt x="5635872" y="1575680"/>
                  <a:pt x="5590543" y="1608104"/>
                </a:cubicBezTo>
                <a:cubicBezTo>
                  <a:pt x="5432970" y="1721355"/>
                  <a:pt x="5327632" y="1867030"/>
                  <a:pt x="5278850" y="2067214"/>
                </a:cubicBezTo>
                <a:cubicBezTo>
                  <a:pt x="5265468" y="2122664"/>
                  <a:pt x="5214092" y="2167309"/>
                  <a:pt x="5180851" y="2216179"/>
                </a:cubicBezTo>
                <a:cubicBezTo>
                  <a:pt x="5196826" y="2251892"/>
                  <a:pt x="5284029" y="2174826"/>
                  <a:pt x="5253380" y="2268808"/>
                </a:cubicBezTo>
                <a:cubicBezTo>
                  <a:pt x="5230067" y="2339298"/>
                  <a:pt x="5170490" y="2383001"/>
                  <a:pt x="5114368" y="2424825"/>
                </a:cubicBezTo>
                <a:cubicBezTo>
                  <a:pt x="5050475" y="2472284"/>
                  <a:pt x="4979676" y="2510347"/>
                  <a:pt x="4950749" y="2598221"/>
                </a:cubicBezTo>
                <a:cubicBezTo>
                  <a:pt x="4944706" y="2617020"/>
                  <a:pt x="4925279" y="2636755"/>
                  <a:pt x="4908013" y="2644276"/>
                </a:cubicBezTo>
                <a:cubicBezTo>
                  <a:pt x="4007468" y="4190779"/>
                  <a:pt x="1790648" y="4201115"/>
                  <a:pt x="1535079" y="4190306"/>
                </a:cubicBezTo>
                <a:cubicBezTo>
                  <a:pt x="1225543" y="4176680"/>
                  <a:pt x="932844" y="4081285"/>
                  <a:pt x="645760" y="3962397"/>
                </a:cubicBezTo>
                <a:cubicBezTo>
                  <a:pt x="524448" y="3912117"/>
                  <a:pt x="411775" y="3840689"/>
                  <a:pt x="293915" y="3785239"/>
                </a:cubicBezTo>
                <a:cubicBezTo>
                  <a:pt x="212539" y="3746940"/>
                  <a:pt x="140444" y="3691254"/>
                  <a:pt x="68403" y="3637448"/>
                </a:cubicBezTo>
                <a:lnTo>
                  <a:pt x="0" y="3589272"/>
                </a:lnTo>
                <a:close/>
              </a:path>
            </a:pathLst>
          </a:custGeom>
        </p:spPr>
      </p:pic>
      <p:sp>
        <p:nvSpPr>
          <p:cNvPr id="6" name="TextBox 5">
            <a:extLst>
              <a:ext uri="{FF2B5EF4-FFF2-40B4-BE49-F238E27FC236}">
                <a16:creationId xmlns:a16="http://schemas.microsoft.com/office/drawing/2014/main" id="{AEC6DA16-F8E4-30FA-4763-69A06F87E164}"/>
              </a:ext>
            </a:extLst>
          </p:cNvPr>
          <p:cNvSpPr txBox="1"/>
          <p:nvPr/>
        </p:nvSpPr>
        <p:spPr>
          <a:xfrm>
            <a:off x="496136" y="3657600"/>
            <a:ext cx="4242873" cy="830997"/>
          </a:xfrm>
          <a:prstGeom prst="rect">
            <a:avLst/>
          </a:prstGeom>
          <a:noFill/>
        </p:spPr>
        <p:txBody>
          <a:bodyPr wrap="square" rtlCol="0">
            <a:spAutoFit/>
          </a:bodyPr>
          <a:lstStyle/>
          <a:p>
            <a:r>
              <a:rPr lang="en-US" sz="1200" dirty="0"/>
              <a:t>Ronnie Pepper is a local storyteller who has retold the story of the Kingdom of the Happy Land from an African American perspective and contributed to the conservation of Black heritage in Western North Carolina.</a:t>
            </a:r>
          </a:p>
        </p:txBody>
      </p:sp>
      <p:pic>
        <p:nvPicPr>
          <p:cNvPr id="4" name="Picture 3" descr="A green street sign on the side of a road.&#10;&#10;">
            <a:extLst>
              <a:ext uri="{FF2B5EF4-FFF2-40B4-BE49-F238E27FC236}">
                <a16:creationId xmlns:a16="http://schemas.microsoft.com/office/drawing/2014/main" id="{B5749DD4-6CEB-1E6E-4477-44CE553327AA}"/>
              </a:ext>
            </a:extLst>
          </p:cNvPr>
          <p:cNvPicPr>
            <a:picLocks noChangeAspect="1"/>
          </p:cNvPicPr>
          <p:nvPr/>
        </p:nvPicPr>
        <p:blipFill rotWithShape="1">
          <a:blip r:embed="rId3"/>
          <a:srcRect l="19870" t="3005" r="-19872" b="28884"/>
          <a:stretch/>
        </p:blipFill>
        <p:spPr>
          <a:xfrm>
            <a:off x="8416031" y="4638274"/>
            <a:ext cx="4706274" cy="2219726"/>
          </a:xfrm>
          <a:custGeom>
            <a:avLst/>
            <a:gdLst/>
            <a:ahLst/>
            <a:cxnLst/>
            <a:rect l="l" t="t" r="r" b="b"/>
            <a:pathLst>
              <a:path w="5414116" h="2553582">
                <a:moveTo>
                  <a:pt x="158526" y="1316979"/>
                </a:moveTo>
                <a:lnTo>
                  <a:pt x="156754" y="1330318"/>
                </a:lnTo>
                <a:lnTo>
                  <a:pt x="150357" y="1343402"/>
                </a:lnTo>
                <a:cubicBezTo>
                  <a:pt x="148595" y="1346671"/>
                  <a:pt x="147784" y="1347597"/>
                  <a:pt x="148224" y="1345403"/>
                </a:cubicBezTo>
                <a:cubicBezTo>
                  <a:pt x="148536" y="1343890"/>
                  <a:pt x="150150" y="1339188"/>
                  <a:pt x="152759" y="1332109"/>
                </a:cubicBezTo>
                <a:close/>
                <a:moveTo>
                  <a:pt x="183999" y="1247985"/>
                </a:moveTo>
                <a:lnTo>
                  <a:pt x="185425" y="1249095"/>
                </a:lnTo>
                <a:lnTo>
                  <a:pt x="177909" y="1267545"/>
                </a:lnTo>
                <a:cubicBezTo>
                  <a:pt x="172543" y="1280910"/>
                  <a:pt x="167559" y="1293511"/>
                  <a:pt x="163267" y="1304542"/>
                </a:cubicBezTo>
                <a:lnTo>
                  <a:pt x="158526" y="1316979"/>
                </a:lnTo>
                <a:lnTo>
                  <a:pt x="160096" y="1305161"/>
                </a:lnTo>
                <a:cubicBezTo>
                  <a:pt x="166154" y="1273946"/>
                  <a:pt x="174799" y="1251295"/>
                  <a:pt x="183999" y="1247985"/>
                </a:cubicBezTo>
                <a:close/>
                <a:moveTo>
                  <a:pt x="2747400" y="406"/>
                </a:moveTo>
                <a:cubicBezTo>
                  <a:pt x="3035071" y="-4281"/>
                  <a:pt x="3341945" y="31161"/>
                  <a:pt x="3649095" y="133697"/>
                </a:cubicBezTo>
                <a:cubicBezTo>
                  <a:pt x="3849864" y="200721"/>
                  <a:pt x="4603144" y="576730"/>
                  <a:pt x="4698157" y="641897"/>
                </a:cubicBezTo>
                <a:cubicBezTo>
                  <a:pt x="4795794" y="709015"/>
                  <a:pt x="4865356" y="805949"/>
                  <a:pt x="4969229" y="864848"/>
                </a:cubicBezTo>
                <a:cubicBezTo>
                  <a:pt x="5024230" y="895855"/>
                  <a:pt x="5072076" y="940214"/>
                  <a:pt x="5031717" y="1024948"/>
                </a:cubicBezTo>
                <a:cubicBezTo>
                  <a:pt x="5020170" y="1048963"/>
                  <a:pt x="5029183" y="1072811"/>
                  <a:pt x="5057014" y="1071682"/>
                </a:cubicBezTo>
                <a:cubicBezTo>
                  <a:pt x="5109680" y="1069387"/>
                  <a:pt x="5118666" y="1110271"/>
                  <a:pt x="5135838" y="1143392"/>
                </a:cubicBezTo>
                <a:cubicBezTo>
                  <a:pt x="5166252" y="1202027"/>
                  <a:pt x="5193622" y="1263285"/>
                  <a:pt x="5266156" y="1289064"/>
                </a:cubicBezTo>
                <a:cubicBezTo>
                  <a:pt x="5238324" y="1323279"/>
                  <a:pt x="5215649" y="1311585"/>
                  <a:pt x="5195858" y="1298567"/>
                </a:cubicBezTo>
                <a:cubicBezTo>
                  <a:pt x="5143669" y="1263879"/>
                  <a:pt x="5093474" y="1226987"/>
                  <a:pt x="5041179" y="1192607"/>
                </a:cubicBezTo>
                <a:cubicBezTo>
                  <a:pt x="5007224" y="1170236"/>
                  <a:pt x="4975133" y="1142623"/>
                  <a:pt x="4918135" y="1145234"/>
                </a:cubicBezTo>
                <a:cubicBezTo>
                  <a:pt x="4935797" y="1231274"/>
                  <a:pt x="5007025" y="1262427"/>
                  <a:pt x="5060171" y="1300349"/>
                </a:cubicBezTo>
                <a:cubicBezTo>
                  <a:pt x="5126536" y="1347737"/>
                  <a:pt x="5152263" y="1413621"/>
                  <a:pt x="5184421" y="1487704"/>
                </a:cubicBezTo>
                <a:cubicBezTo>
                  <a:pt x="5122415" y="1489134"/>
                  <a:pt x="5103753" y="1435610"/>
                  <a:pt x="5058648" y="1427657"/>
                </a:cubicBezTo>
                <a:cubicBezTo>
                  <a:pt x="5053296" y="1435084"/>
                  <a:pt x="5045346" y="1445577"/>
                  <a:pt x="5045794" y="1446015"/>
                </a:cubicBezTo>
                <a:cubicBezTo>
                  <a:pt x="5106451" y="1496737"/>
                  <a:pt x="5117537" y="1568193"/>
                  <a:pt x="5101767" y="1647359"/>
                </a:cubicBezTo>
                <a:cubicBezTo>
                  <a:pt x="5093584" y="1688209"/>
                  <a:pt x="5115626" y="1706770"/>
                  <a:pt x="5135030" y="1731061"/>
                </a:cubicBezTo>
                <a:cubicBezTo>
                  <a:pt x="5203090" y="1816944"/>
                  <a:pt x="5278566" y="1897224"/>
                  <a:pt x="5321944" y="2003361"/>
                </a:cubicBezTo>
                <a:cubicBezTo>
                  <a:pt x="5239878" y="1971324"/>
                  <a:pt x="5191106" y="1897335"/>
                  <a:pt x="5107240" y="1850840"/>
                </a:cubicBezTo>
                <a:cubicBezTo>
                  <a:pt x="5146549" y="1965041"/>
                  <a:pt x="5224816" y="2036621"/>
                  <a:pt x="5290952" y="2116036"/>
                </a:cubicBezTo>
                <a:cubicBezTo>
                  <a:pt x="5321198" y="2152238"/>
                  <a:pt x="5345753" y="2195120"/>
                  <a:pt x="5388446" y="2220887"/>
                </a:cubicBezTo>
                <a:cubicBezTo>
                  <a:pt x="5403552" y="2230128"/>
                  <a:pt x="5428090" y="2247608"/>
                  <a:pt x="5403992" y="2273010"/>
                </a:cubicBezTo>
                <a:cubicBezTo>
                  <a:pt x="5383871" y="2294002"/>
                  <a:pt x="5363583" y="2281535"/>
                  <a:pt x="5345240" y="2269525"/>
                </a:cubicBezTo>
                <a:cubicBezTo>
                  <a:pt x="5301305" y="2240459"/>
                  <a:pt x="5249677" y="2227961"/>
                  <a:pt x="5181971" y="2212341"/>
                </a:cubicBezTo>
                <a:cubicBezTo>
                  <a:pt x="5210776" y="2304349"/>
                  <a:pt x="5323140" y="2305426"/>
                  <a:pt x="5342451" y="2399541"/>
                </a:cubicBezTo>
                <a:cubicBezTo>
                  <a:pt x="5276493" y="2399374"/>
                  <a:pt x="5240279" y="2358756"/>
                  <a:pt x="5193127" y="2341296"/>
                </a:cubicBezTo>
                <a:cubicBezTo>
                  <a:pt x="5150483" y="2325566"/>
                  <a:pt x="5134316" y="2337131"/>
                  <a:pt x="5128778" y="2384953"/>
                </a:cubicBezTo>
                <a:cubicBezTo>
                  <a:pt x="5120098" y="2459440"/>
                  <a:pt x="5082689" y="2490060"/>
                  <a:pt x="5024779" y="2455361"/>
                </a:cubicBezTo>
                <a:cubicBezTo>
                  <a:pt x="4971160" y="2423009"/>
                  <a:pt x="4955618" y="2448088"/>
                  <a:pt x="4957119" y="2492221"/>
                </a:cubicBezTo>
                <a:cubicBezTo>
                  <a:pt x="4957659" y="2508307"/>
                  <a:pt x="4955422" y="2522819"/>
                  <a:pt x="4951208" y="2536243"/>
                </a:cubicBezTo>
                <a:lnTo>
                  <a:pt x="4942986" y="2553582"/>
                </a:lnTo>
                <a:lnTo>
                  <a:pt x="0" y="2553582"/>
                </a:lnTo>
                <a:lnTo>
                  <a:pt x="10415" y="2540282"/>
                </a:lnTo>
                <a:cubicBezTo>
                  <a:pt x="21321" y="2529317"/>
                  <a:pt x="34083" y="2520126"/>
                  <a:pt x="50390" y="2514109"/>
                </a:cubicBezTo>
                <a:cubicBezTo>
                  <a:pt x="60150" y="2510393"/>
                  <a:pt x="69288" y="2504190"/>
                  <a:pt x="78593" y="2498362"/>
                </a:cubicBezTo>
                <a:cubicBezTo>
                  <a:pt x="79663" y="2490260"/>
                  <a:pt x="77016" y="2483287"/>
                  <a:pt x="68604" y="2478966"/>
                </a:cubicBezTo>
                <a:cubicBezTo>
                  <a:pt x="15119" y="2451323"/>
                  <a:pt x="33815" y="2412284"/>
                  <a:pt x="51592" y="2367344"/>
                </a:cubicBezTo>
                <a:cubicBezTo>
                  <a:pt x="73482" y="2311677"/>
                  <a:pt x="117178" y="2293901"/>
                  <a:pt x="167239" y="2281968"/>
                </a:cubicBezTo>
                <a:cubicBezTo>
                  <a:pt x="184333" y="2277976"/>
                  <a:pt x="204809" y="2283134"/>
                  <a:pt x="218700" y="2261009"/>
                </a:cubicBezTo>
                <a:cubicBezTo>
                  <a:pt x="202945" y="2233233"/>
                  <a:pt x="167661" y="2244301"/>
                  <a:pt x="144260" y="2232104"/>
                </a:cubicBezTo>
                <a:cubicBezTo>
                  <a:pt x="124982" y="2221882"/>
                  <a:pt x="89225" y="2216464"/>
                  <a:pt x="132450" y="2182200"/>
                </a:cubicBezTo>
                <a:cubicBezTo>
                  <a:pt x="145069" y="2172139"/>
                  <a:pt x="138401" y="2161211"/>
                  <a:pt x="128269" y="2157485"/>
                </a:cubicBezTo>
                <a:cubicBezTo>
                  <a:pt x="45771" y="2128357"/>
                  <a:pt x="114856" y="2054401"/>
                  <a:pt x="102768" y="2004430"/>
                </a:cubicBezTo>
                <a:cubicBezTo>
                  <a:pt x="99143" y="1990876"/>
                  <a:pt x="114661" y="1971808"/>
                  <a:pt x="128485" y="1969383"/>
                </a:cubicBezTo>
                <a:cubicBezTo>
                  <a:pt x="216478" y="1953355"/>
                  <a:pt x="255260" y="1875600"/>
                  <a:pt x="316632" y="1814867"/>
                </a:cubicBezTo>
                <a:cubicBezTo>
                  <a:pt x="286607" y="1778049"/>
                  <a:pt x="240843" y="1760915"/>
                  <a:pt x="204084" y="1732869"/>
                </a:cubicBezTo>
                <a:cubicBezTo>
                  <a:pt x="165873" y="1703815"/>
                  <a:pt x="170805" y="1689937"/>
                  <a:pt x="227085" y="1644378"/>
                </a:cubicBezTo>
                <a:cubicBezTo>
                  <a:pt x="135002" y="1609983"/>
                  <a:pt x="135002" y="1609983"/>
                  <a:pt x="194840" y="1531510"/>
                </a:cubicBezTo>
                <a:cubicBezTo>
                  <a:pt x="155738" y="1518118"/>
                  <a:pt x="147268" y="1431235"/>
                  <a:pt x="153201" y="1357062"/>
                </a:cubicBezTo>
                <a:lnTo>
                  <a:pt x="156754" y="1330318"/>
                </a:lnTo>
                <a:lnTo>
                  <a:pt x="158203" y="1327353"/>
                </a:lnTo>
                <a:cubicBezTo>
                  <a:pt x="164944" y="1313010"/>
                  <a:pt x="174305" y="1292418"/>
                  <a:pt x="183908" y="1271808"/>
                </a:cubicBezTo>
                <a:lnTo>
                  <a:pt x="192178" y="1254359"/>
                </a:lnTo>
                <a:lnTo>
                  <a:pt x="197963" y="1258870"/>
                </a:lnTo>
                <a:cubicBezTo>
                  <a:pt x="201319" y="1265759"/>
                  <a:pt x="204343" y="1269123"/>
                  <a:pt x="207082" y="1270177"/>
                </a:cubicBezTo>
                <a:cubicBezTo>
                  <a:pt x="215301" y="1273335"/>
                  <a:pt x="220953" y="1255680"/>
                  <a:pt x="225258" y="1249926"/>
                </a:cubicBezTo>
                <a:cubicBezTo>
                  <a:pt x="239225" y="1231830"/>
                  <a:pt x="229470" y="1215162"/>
                  <a:pt x="225383" y="1197822"/>
                </a:cubicBezTo>
                <a:cubicBezTo>
                  <a:pt x="223809" y="1191435"/>
                  <a:pt x="212069" y="1213060"/>
                  <a:pt x="198195" y="1241661"/>
                </a:cubicBezTo>
                <a:lnTo>
                  <a:pt x="192178" y="1254359"/>
                </a:lnTo>
                <a:lnTo>
                  <a:pt x="185425" y="1249095"/>
                </a:lnTo>
                <a:lnTo>
                  <a:pt x="194847" y="1225969"/>
                </a:lnTo>
                <a:cubicBezTo>
                  <a:pt x="218144" y="1169629"/>
                  <a:pt x="242658" y="1113997"/>
                  <a:pt x="248781" y="1110761"/>
                </a:cubicBezTo>
                <a:cubicBezTo>
                  <a:pt x="313786" y="1076283"/>
                  <a:pt x="321395" y="965784"/>
                  <a:pt x="418181" y="974220"/>
                </a:cubicBezTo>
                <a:cubicBezTo>
                  <a:pt x="461819" y="977818"/>
                  <a:pt x="495215" y="944914"/>
                  <a:pt x="532987" y="931088"/>
                </a:cubicBezTo>
                <a:cubicBezTo>
                  <a:pt x="664440" y="883526"/>
                  <a:pt x="768295" y="806734"/>
                  <a:pt x="846702" y="686183"/>
                </a:cubicBezTo>
                <a:cubicBezTo>
                  <a:pt x="868484" y="652881"/>
                  <a:pt x="913166" y="632329"/>
                  <a:pt x="946487" y="606427"/>
                </a:cubicBezTo>
                <a:cubicBezTo>
                  <a:pt x="943857" y="580742"/>
                  <a:pt x="867909" y="616319"/>
                  <a:pt x="909859" y="561037"/>
                </a:cubicBezTo>
                <a:cubicBezTo>
                  <a:pt x="941546" y="519374"/>
                  <a:pt x="991572" y="500749"/>
                  <a:pt x="1038549" y="483076"/>
                </a:cubicBezTo>
                <a:cubicBezTo>
                  <a:pt x="1092404" y="463016"/>
                  <a:pt x="1148626" y="449861"/>
                  <a:pt x="1187871" y="397948"/>
                </a:cubicBezTo>
                <a:cubicBezTo>
                  <a:pt x="1194206" y="389666"/>
                  <a:pt x="1884389" y="14461"/>
                  <a:pt x="2747400" y="406"/>
                </a:cubicBezTo>
                <a:close/>
              </a:path>
            </a:pathLst>
          </a:custGeom>
        </p:spPr>
      </p:pic>
      <p:sp>
        <p:nvSpPr>
          <p:cNvPr id="8" name="TextBox 7">
            <a:extLst>
              <a:ext uri="{FF2B5EF4-FFF2-40B4-BE49-F238E27FC236}">
                <a16:creationId xmlns:a16="http://schemas.microsoft.com/office/drawing/2014/main" id="{F07AC2B9-3DE5-8262-42AF-851515C0A6D2}"/>
              </a:ext>
            </a:extLst>
          </p:cNvPr>
          <p:cNvSpPr txBox="1"/>
          <p:nvPr/>
        </p:nvSpPr>
        <p:spPr>
          <a:xfrm>
            <a:off x="7457243" y="4826674"/>
            <a:ext cx="1651801" cy="830997"/>
          </a:xfrm>
          <a:prstGeom prst="rect">
            <a:avLst/>
          </a:prstGeom>
          <a:noFill/>
        </p:spPr>
        <p:txBody>
          <a:bodyPr wrap="square" rtlCol="0">
            <a:spAutoFit/>
          </a:bodyPr>
          <a:lstStyle/>
          <a:p>
            <a:r>
              <a:rPr lang="en-US" sz="1200" dirty="0"/>
              <a:t>This state road sign for Kingdom Place, is a modern reference to the Happy Land.</a:t>
            </a:r>
          </a:p>
        </p:txBody>
      </p:sp>
      <p:sp>
        <p:nvSpPr>
          <p:cNvPr id="15" name="TextBox 14">
            <a:extLst>
              <a:ext uri="{FF2B5EF4-FFF2-40B4-BE49-F238E27FC236}">
                <a16:creationId xmlns:a16="http://schemas.microsoft.com/office/drawing/2014/main" id="{43E782D1-3561-60F4-F4D9-CD347B6B453D}"/>
              </a:ext>
            </a:extLst>
          </p:cNvPr>
          <p:cNvSpPr txBox="1"/>
          <p:nvPr/>
        </p:nvSpPr>
        <p:spPr>
          <a:xfrm>
            <a:off x="0" y="6148950"/>
            <a:ext cx="8416031" cy="600164"/>
          </a:xfrm>
          <a:prstGeom prst="rect">
            <a:avLst/>
          </a:prstGeom>
          <a:noFill/>
        </p:spPr>
        <p:txBody>
          <a:bodyPr wrap="square" rtlCol="0">
            <a:spAutoFit/>
          </a:bodyPr>
          <a:lstStyle/>
          <a:p>
            <a:r>
              <a:rPr lang="en-US" sz="1100" dirty="0"/>
              <a:t>Whisnant and Whisnant. </a:t>
            </a:r>
            <a:r>
              <a:rPr lang="en-US" sz="1100" i="1" dirty="0"/>
              <a:t>Black Lives and Whitened Stories. </a:t>
            </a:r>
            <a:r>
              <a:rPr lang="en-US" sz="1100" dirty="0"/>
              <a:t>Carl Sandburg Home NHS. National Park Service. 2020. 231-234.</a:t>
            </a:r>
          </a:p>
          <a:p>
            <a:r>
              <a:rPr lang="en-US" sz="1100" dirty="0"/>
              <a:t>Photos. Jon Elliston. “The Happy Land” WNC Magazine. Winter Issue 2021. </a:t>
            </a:r>
            <a:r>
              <a:rPr lang="en-US" sz="1100" dirty="0">
                <a:hlinkClick r:id="rId4"/>
              </a:rPr>
              <a:t>https://wncmagazine.com/feature/happy_land</a:t>
            </a:r>
            <a:endParaRPr lang="en-US" sz="1100" dirty="0"/>
          </a:p>
          <a:p>
            <a:r>
              <a:rPr lang="en-US" sz="1100" dirty="0"/>
              <a:t>Danielle Dulken. “A Black Kingdom in postbellum Appalachia.” Scalawag. </a:t>
            </a:r>
            <a:r>
              <a:rPr lang="en-US" sz="1100" dirty="0">
                <a:hlinkClick r:id="rId5"/>
              </a:rPr>
              <a:t>https://scalawagmagazine.org/2019/09/black-appalachia-kingdom/</a:t>
            </a:r>
            <a:r>
              <a:rPr lang="en-US" sz="1100" dirty="0"/>
              <a:t> </a:t>
            </a:r>
          </a:p>
        </p:txBody>
      </p:sp>
    </p:spTree>
    <p:extLst>
      <p:ext uri="{BB962C8B-B14F-4D97-AF65-F5344CB8AC3E}">
        <p14:creationId xmlns:p14="http://schemas.microsoft.com/office/powerpoint/2010/main" val="20359801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8B2AC4B-6678-220D-3FF8-7147BA3F6118}"/>
              </a:ext>
            </a:extLst>
          </p:cNvPr>
          <p:cNvSpPr>
            <a:spLocks noGrp="1"/>
          </p:cNvSpPr>
          <p:nvPr>
            <p:ph type="title"/>
          </p:nvPr>
        </p:nvSpPr>
        <p:spPr>
          <a:xfrm>
            <a:off x="4654296" y="329184"/>
            <a:ext cx="6894576" cy="1783080"/>
          </a:xfrm>
        </p:spPr>
        <p:txBody>
          <a:bodyPr anchor="b">
            <a:normAutofit/>
          </a:bodyPr>
          <a:lstStyle/>
          <a:p>
            <a:r>
              <a:rPr lang="en-US" sz="5400" dirty="0"/>
              <a:t>Ellison Edgar Smyth and the Civil War</a:t>
            </a:r>
          </a:p>
        </p:txBody>
      </p:sp>
      <p:pic>
        <p:nvPicPr>
          <p:cNvPr id="4" name="Picture 3" descr="A Black and white photo of Ellison Smyth. He is in a suit jacket with a bowtie. He has greying hair and mustache.">
            <a:extLst>
              <a:ext uri="{FF2B5EF4-FFF2-40B4-BE49-F238E27FC236}">
                <a16:creationId xmlns:a16="http://schemas.microsoft.com/office/drawing/2014/main" id="{7B842378-2C3E-2CC0-E4E4-B5B89987C595}"/>
              </a:ext>
            </a:extLst>
          </p:cNvPr>
          <p:cNvPicPr>
            <a:picLocks noChangeAspect="1"/>
          </p:cNvPicPr>
          <p:nvPr/>
        </p:nvPicPr>
        <p:blipFill rotWithShape="1">
          <a:blip r:embed="rId2"/>
          <a:srcRect r="15651" b="2"/>
          <a:stretch/>
        </p:blipFill>
        <p:spPr>
          <a:xfrm>
            <a:off x="20" y="1"/>
            <a:ext cx="4052522" cy="6858000"/>
          </a:xfrm>
          <a:custGeom>
            <a:avLst/>
            <a:gdLst/>
            <a:ahLst/>
            <a:cxnLst/>
            <a:rect l="l" t="t" r="r" b="b"/>
            <a:pathLst>
              <a:path w="4052542" h="6858000">
                <a:moveTo>
                  <a:pt x="0" y="0"/>
                </a:moveTo>
                <a:lnTo>
                  <a:pt x="4020923" y="0"/>
                </a:lnTo>
                <a:lnTo>
                  <a:pt x="4022656" y="14697"/>
                </a:lnTo>
                <a:cubicBezTo>
                  <a:pt x="4037606" y="98462"/>
                  <a:pt x="4035072" y="183369"/>
                  <a:pt x="4039126" y="267642"/>
                </a:cubicBezTo>
                <a:cubicBezTo>
                  <a:pt x="4043941" y="370699"/>
                  <a:pt x="4037860" y="474136"/>
                  <a:pt x="4035579" y="577446"/>
                </a:cubicBezTo>
                <a:cubicBezTo>
                  <a:pt x="4033805" y="665399"/>
                  <a:pt x="4025063" y="753226"/>
                  <a:pt x="4027724" y="841306"/>
                </a:cubicBezTo>
                <a:cubicBezTo>
                  <a:pt x="4027914" y="844352"/>
                  <a:pt x="4027914" y="847398"/>
                  <a:pt x="4027724" y="850444"/>
                </a:cubicBezTo>
                <a:cubicBezTo>
                  <a:pt x="4019615" y="947281"/>
                  <a:pt x="4019615" y="1044626"/>
                  <a:pt x="4027724" y="1141464"/>
                </a:cubicBezTo>
                <a:cubicBezTo>
                  <a:pt x="4030296" y="1181772"/>
                  <a:pt x="4029574" y="1222221"/>
                  <a:pt x="4025570" y="1262415"/>
                </a:cubicBezTo>
                <a:cubicBezTo>
                  <a:pt x="4021769" y="1313563"/>
                  <a:pt x="4009606" y="1365472"/>
                  <a:pt x="4018348" y="1416238"/>
                </a:cubicBezTo>
                <a:cubicBezTo>
                  <a:pt x="4024037" y="1458058"/>
                  <a:pt x="4027166" y="1500194"/>
                  <a:pt x="4027724" y="1542394"/>
                </a:cubicBezTo>
                <a:cubicBezTo>
                  <a:pt x="4032158" y="1636820"/>
                  <a:pt x="4027977" y="1731753"/>
                  <a:pt x="4026330" y="1826433"/>
                </a:cubicBezTo>
                <a:cubicBezTo>
                  <a:pt x="4024556" y="1936724"/>
                  <a:pt x="4027344" y="2047015"/>
                  <a:pt x="4018475" y="2157432"/>
                </a:cubicBezTo>
                <a:cubicBezTo>
                  <a:pt x="4013597" y="2246629"/>
                  <a:pt x="4013597" y="2336029"/>
                  <a:pt x="4018475" y="2425226"/>
                </a:cubicBezTo>
                <a:cubicBezTo>
                  <a:pt x="4020882" y="2506961"/>
                  <a:pt x="4033172" y="2587934"/>
                  <a:pt x="4031145" y="2670557"/>
                </a:cubicBezTo>
                <a:cubicBezTo>
                  <a:pt x="4028737" y="2766886"/>
                  <a:pt x="4017335" y="2862962"/>
                  <a:pt x="4020882" y="2959546"/>
                </a:cubicBezTo>
                <a:cubicBezTo>
                  <a:pt x="4022529" y="3005617"/>
                  <a:pt x="4022656" y="3051688"/>
                  <a:pt x="4023543" y="3097758"/>
                </a:cubicBezTo>
                <a:cubicBezTo>
                  <a:pt x="4024683" y="3153221"/>
                  <a:pt x="4034692" y="3208556"/>
                  <a:pt x="4029117" y="3263892"/>
                </a:cubicBezTo>
                <a:cubicBezTo>
                  <a:pt x="4019869" y="3356161"/>
                  <a:pt x="3995923" y="3446906"/>
                  <a:pt x="4010873" y="3541459"/>
                </a:cubicBezTo>
                <a:cubicBezTo>
                  <a:pt x="4019108" y="3593495"/>
                  <a:pt x="4028357" y="3645658"/>
                  <a:pt x="4033172" y="3698201"/>
                </a:cubicBezTo>
                <a:cubicBezTo>
                  <a:pt x="4037353" y="3745160"/>
                  <a:pt x="4047868" y="3792881"/>
                  <a:pt x="4039886" y="3839586"/>
                </a:cubicBezTo>
                <a:cubicBezTo>
                  <a:pt x="4033045" y="3879565"/>
                  <a:pt x="4036592" y="3919544"/>
                  <a:pt x="4031271" y="3959523"/>
                </a:cubicBezTo>
                <a:cubicBezTo>
                  <a:pt x="4024303" y="4011939"/>
                  <a:pt x="4020629" y="4065244"/>
                  <a:pt x="4015308" y="4118042"/>
                </a:cubicBezTo>
                <a:cubicBezTo>
                  <a:pt x="4010620" y="4165889"/>
                  <a:pt x="4006946" y="4213610"/>
                  <a:pt x="4019615" y="4258539"/>
                </a:cubicBezTo>
                <a:cubicBezTo>
                  <a:pt x="4050656" y="4371622"/>
                  <a:pt x="4033679" y="4484070"/>
                  <a:pt x="4022023" y="4596391"/>
                </a:cubicBezTo>
                <a:cubicBezTo>
                  <a:pt x="4016321" y="4650965"/>
                  <a:pt x="4007959" y="4708712"/>
                  <a:pt x="4020629" y="4758718"/>
                </a:cubicBezTo>
                <a:cubicBezTo>
                  <a:pt x="4043941" y="4847432"/>
                  <a:pt x="4025697" y="4931705"/>
                  <a:pt x="4015561" y="5016866"/>
                </a:cubicBezTo>
                <a:cubicBezTo>
                  <a:pt x="4003335" y="5100174"/>
                  <a:pt x="4005096" y="5184929"/>
                  <a:pt x="4020756" y="5267654"/>
                </a:cubicBezTo>
                <a:cubicBezTo>
                  <a:pt x="4033172" y="5326035"/>
                  <a:pt x="4033172" y="5385432"/>
                  <a:pt x="4034692" y="5444194"/>
                </a:cubicBezTo>
                <a:cubicBezTo>
                  <a:pt x="4035579" y="5481001"/>
                  <a:pt x="4022023" y="5518441"/>
                  <a:pt x="4013027" y="5555120"/>
                </a:cubicBezTo>
                <a:cubicBezTo>
                  <a:pt x="3996937" y="5621371"/>
                  <a:pt x="3991109" y="5688636"/>
                  <a:pt x="4013027" y="5753237"/>
                </a:cubicBezTo>
                <a:cubicBezTo>
                  <a:pt x="4043561" y="5842713"/>
                  <a:pt x="4061045" y="5932189"/>
                  <a:pt x="4048375" y="6026870"/>
                </a:cubicBezTo>
                <a:cubicBezTo>
                  <a:pt x="4041027" y="6085251"/>
                  <a:pt x="4039380" y="6144902"/>
                  <a:pt x="4028357" y="6202522"/>
                </a:cubicBezTo>
                <a:cubicBezTo>
                  <a:pt x="4010240" y="6298091"/>
                  <a:pt x="4016701" y="6393024"/>
                  <a:pt x="4031145" y="6487196"/>
                </a:cubicBezTo>
                <a:cubicBezTo>
                  <a:pt x="4041293" y="6565885"/>
                  <a:pt x="4042395" y="6645474"/>
                  <a:pt x="4034439" y="6724403"/>
                </a:cubicBezTo>
                <a:lnTo>
                  <a:pt x="4025206" y="6858000"/>
                </a:lnTo>
                <a:lnTo>
                  <a:pt x="0" y="6858000"/>
                </a:lnTo>
                <a:close/>
              </a:path>
            </a:pathLst>
          </a:custGeom>
        </p:spPr>
      </p:pic>
      <p:sp>
        <p:nvSpPr>
          <p:cNvPr id="11" name="sketchy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90B09B8-E487-E0D4-D7B5-AACB197D265B}"/>
              </a:ext>
            </a:extLst>
          </p:cNvPr>
          <p:cNvSpPr>
            <a:spLocks noGrp="1"/>
          </p:cNvSpPr>
          <p:nvPr>
            <p:ph idx="1"/>
          </p:nvPr>
        </p:nvSpPr>
        <p:spPr>
          <a:xfrm>
            <a:off x="4654296" y="2706624"/>
            <a:ext cx="6894576" cy="2462543"/>
          </a:xfrm>
        </p:spPr>
        <p:txBody>
          <a:bodyPr>
            <a:normAutofit/>
          </a:bodyPr>
          <a:lstStyle/>
          <a:p>
            <a:pPr marL="0" indent="0">
              <a:buNone/>
            </a:pPr>
            <a:r>
              <a:rPr lang="en-US" sz="1800" dirty="0"/>
              <a:t>Ellison Smyth purchased Rock Hill in 1900. He renamed it Connemara for the family's Irish ancestry. The Smyths retreated to Connemara in the summers but in 1925 Smyth moved to the property permanently. Before this, Ellison Smyth was a volunteer for the Confederate Army in 1864. During Smyth's time in the Confederacy,  John Dent and Merriman Johnson, both enslaved, were forced to go with him. Johnson received a pension due to 1923 state legislation. The law recognized African American efforts as servants in the Civil War. Sixty years after emancipation, "servant," was still a euphemism for an enslaved person.</a:t>
            </a:r>
          </a:p>
        </p:txBody>
      </p:sp>
      <p:sp>
        <p:nvSpPr>
          <p:cNvPr id="6" name="TextBox 5">
            <a:extLst>
              <a:ext uri="{FF2B5EF4-FFF2-40B4-BE49-F238E27FC236}">
                <a16:creationId xmlns:a16="http://schemas.microsoft.com/office/drawing/2014/main" id="{941DECD1-52A5-EC37-2160-AA1FEE363DCA}"/>
              </a:ext>
            </a:extLst>
          </p:cNvPr>
          <p:cNvSpPr txBox="1"/>
          <p:nvPr/>
        </p:nvSpPr>
        <p:spPr>
          <a:xfrm>
            <a:off x="3988813" y="6144095"/>
            <a:ext cx="8225542" cy="769441"/>
          </a:xfrm>
          <a:prstGeom prst="rect">
            <a:avLst/>
          </a:prstGeom>
          <a:noFill/>
        </p:spPr>
        <p:txBody>
          <a:bodyPr wrap="square" rtlCol="0">
            <a:spAutoFit/>
          </a:bodyPr>
          <a:lstStyle/>
          <a:p>
            <a:r>
              <a:rPr kumimoji="0" lang="en-US" sz="1100" b="0" i="0" u="none" strike="noStrike" kern="1200" cap="none" spc="0" normalizeH="0" baseline="0" noProof="0" dirty="0">
                <a:ln>
                  <a:noFill/>
                </a:ln>
                <a:solidFill>
                  <a:prstClr val="black"/>
                </a:solidFill>
                <a:effectLst/>
                <a:uLnTx/>
                <a:uFillTx/>
                <a:ea typeface="+mn-ea"/>
                <a:cs typeface="+mn-cs"/>
              </a:rPr>
              <a:t>Whisnant and Whisnant. </a:t>
            </a:r>
            <a:r>
              <a:rPr kumimoji="0" lang="en-US" sz="1100" b="0" i="1" u="none" strike="noStrike" kern="1200" cap="none" spc="0" normalizeH="0" baseline="0" noProof="0" dirty="0">
                <a:ln>
                  <a:noFill/>
                </a:ln>
                <a:solidFill>
                  <a:prstClr val="black"/>
                </a:solidFill>
                <a:effectLst/>
                <a:uLnTx/>
                <a:uFillTx/>
                <a:ea typeface="+mn-ea"/>
                <a:cs typeface="+mn-cs"/>
              </a:rPr>
              <a:t>Black Lives and Whitened Stories. </a:t>
            </a:r>
            <a:r>
              <a:rPr kumimoji="0" lang="en-US" sz="1100" b="0" i="0" u="none" strike="noStrike" kern="1200" cap="none" spc="0" normalizeH="0" baseline="0" noProof="0" dirty="0">
                <a:ln>
                  <a:noFill/>
                </a:ln>
                <a:solidFill>
                  <a:prstClr val="black"/>
                </a:solidFill>
                <a:effectLst/>
                <a:uLnTx/>
                <a:uFillTx/>
                <a:ea typeface="+mn-ea"/>
                <a:cs typeface="+mn-cs"/>
              </a:rPr>
              <a:t>Carl Sandburg Home NHS. NPS. 257-261.</a:t>
            </a:r>
          </a:p>
          <a:p>
            <a:r>
              <a:rPr lang="en-US" sz="1100" dirty="0"/>
              <a:t>“Smyth Family at Connemara.” Carl Sandburg Home NHS. NPS. Oct. 22, 2021. </a:t>
            </a:r>
            <a:r>
              <a:rPr lang="en-US" sz="1100" dirty="0">
                <a:hlinkClick r:id="rId3"/>
              </a:rPr>
              <a:t>https://www.nps.gov/carl/learn/historyculture/stories.htm</a:t>
            </a:r>
            <a:endParaRPr lang="en-US" sz="1100" dirty="0"/>
          </a:p>
          <a:p>
            <a:r>
              <a:rPr lang="en-US" sz="1100" dirty="0"/>
              <a:t>“The Story of Ellison A. Smyth and Pelzer Manufacturing. Dec. 16, 2019. </a:t>
            </a:r>
            <a:r>
              <a:rPr lang="en-US" sz="1100" dirty="0">
                <a:hlinkClick r:id="rId4"/>
              </a:rPr>
              <a:t>https://www.southcarolinamanufacturing.com/ellison-adger-smyth/</a:t>
            </a:r>
            <a:endParaRPr lang="en-US" sz="1100" dirty="0"/>
          </a:p>
          <a:p>
            <a:endParaRPr lang="en-US" sz="1100" dirty="0"/>
          </a:p>
        </p:txBody>
      </p:sp>
    </p:spTree>
    <p:extLst>
      <p:ext uri="{BB962C8B-B14F-4D97-AF65-F5344CB8AC3E}">
        <p14:creationId xmlns:p14="http://schemas.microsoft.com/office/powerpoint/2010/main" val="19883981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544A734-2075-4128-F957-9A44E7FD1A22}"/>
              </a:ext>
            </a:extLst>
          </p:cNvPr>
          <p:cNvSpPr>
            <a:spLocks noGrp="1"/>
          </p:cNvSpPr>
          <p:nvPr>
            <p:ph type="title"/>
          </p:nvPr>
        </p:nvSpPr>
        <p:spPr>
          <a:xfrm>
            <a:off x="424873" y="640080"/>
            <a:ext cx="5024951" cy="1481328"/>
          </a:xfrm>
        </p:spPr>
        <p:txBody>
          <a:bodyPr anchor="b">
            <a:normAutofit/>
          </a:bodyPr>
          <a:lstStyle/>
          <a:p>
            <a:r>
              <a:rPr lang="en-US" sz="5000" dirty="0"/>
              <a:t>“Captain” Smyth and the Red Shirts</a:t>
            </a:r>
          </a:p>
        </p:txBody>
      </p:sp>
      <p:sp>
        <p:nvSpPr>
          <p:cNvPr id="11"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FF706D4-1AB0-C972-E1AB-95BC7B0860FF}"/>
              </a:ext>
            </a:extLst>
          </p:cNvPr>
          <p:cNvSpPr>
            <a:spLocks noGrp="1"/>
          </p:cNvSpPr>
          <p:nvPr>
            <p:ph idx="1"/>
          </p:nvPr>
        </p:nvSpPr>
        <p:spPr>
          <a:xfrm>
            <a:off x="424873" y="2590777"/>
            <a:ext cx="4818888" cy="3547872"/>
          </a:xfrm>
        </p:spPr>
        <p:txBody>
          <a:bodyPr anchor="t">
            <a:normAutofit/>
          </a:bodyPr>
          <a:lstStyle/>
          <a:p>
            <a:pPr marL="0" indent="0">
              <a:buNone/>
            </a:pPr>
            <a:r>
              <a:rPr lang="en-US" sz="1700" dirty="0"/>
              <a:t>Smyth had a powerful role in South Carolina's industrial development and racial oppression after the Civil War. Smyth was a member and leader of multiple "rifle clubs." He received the title "Captain," in this role. By 1876 Rifle clubs organized across South Carolina into the "Red Shirts" Clubs. These groups of armed men rode through the state violently intimidating Black voters. They also committed many forms of fraud to return the Democratic Party to power that year. By 1898 the violence of the Red Shirts would spread to North Carolina as well and impact state elections.</a:t>
            </a:r>
          </a:p>
        </p:txBody>
      </p:sp>
      <p:pic>
        <p:nvPicPr>
          <p:cNvPr id="4" name="Picture 3" descr="&quot;Red Shirt&quot; uniform, at the North Carolina Museum of History, 1898-1900.&#10;&#10;The uniform shirt is red with three white buttons, and black cuffs and lapels. There are two yellow tripes circling the upper arms on both sleeves.">
            <a:extLst>
              <a:ext uri="{FF2B5EF4-FFF2-40B4-BE49-F238E27FC236}">
                <a16:creationId xmlns:a16="http://schemas.microsoft.com/office/drawing/2014/main" id="{900213F5-2317-BEBA-EF99-15F79417DB4C}"/>
              </a:ext>
            </a:extLst>
          </p:cNvPr>
          <p:cNvPicPr>
            <a:picLocks noChangeAspect="1"/>
          </p:cNvPicPr>
          <p:nvPr/>
        </p:nvPicPr>
        <p:blipFill>
          <a:blip r:embed="rId2"/>
          <a:stretch>
            <a:fillRect/>
          </a:stretch>
        </p:blipFill>
        <p:spPr>
          <a:xfrm>
            <a:off x="5750444" y="560809"/>
            <a:ext cx="4462272" cy="5577840"/>
          </a:xfrm>
          <a:prstGeom prst="rect">
            <a:avLst/>
          </a:prstGeom>
        </p:spPr>
      </p:pic>
      <p:sp>
        <p:nvSpPr>
          <p:cNvPr id="5" name="TextBox 4">
            <a:extLst>
              <a:ext uri="{FF2B5EF4-FFF2-40B4-BE49-F238E27FC236}">
                <a16:creationId xmlns:a16="http://schemas.microsoft.com/office/drawing/2014/main" id="{D9CCA1DD-EEA1-50AB-0D82-73C346282939}"/>
              </a:ext>
            </a:extLst>
          </p:cNvPr>
          <p:cNvSpPr txBox="1"/>
          <p:nvPr/>
        </p:nvSpPr>
        <p:spPr>
          <a:xfrm>
            <a:off x="10212716" y="5122986"/>
            <a:ext cx="1554411" cy="830997"/>
          </a:xfrm>
          <a:prstGeom prst="rect">
            <a:avLst/>
          </a:prstGeom>
          <a:noFill/>
        </p:spPr>
        <p:txBody>
          <a:bodyPr wrap="square" rtlCol="0">
            <a:spAutoFit/>
          </a:bodyPr>
          <a:lstStyle/>
          <a:p>
            <a:r>
              <a:rPr lang="en-US" sz="1200" dirty="0"/>
              <a:t>"Red Shirt" uniform, at the North Carolina Museum of History, 1898-1900.</a:t>
            </a:r>
          </a:p>
        </p:txBody>
      </p:sp>
      <p:sp>
        <p:nvSpPr>
          <p:cNvPr id="6" name="TextBox 5">
            <a:extLst>
              <a:ext uri="{FF2B5EF4-FFF2-40B4-BE49-F238E27FC236}">
                <a16:creationId xmlns:a16="http://schemas.microsoft.com/office/drawing/2014/main" id="{401B7B4A-1E00-CAB5-369E-EA77A1780518}"/>
              </a:ext>
            </a:extLst>
          </p:cNvPr>
          <p:cNvSpPr txBox="1"/>
          <p:nvPr/>
        </p:nvSpPr>
        <p:spPr>
          <a:xfrm>
            <a:off x="98340" y="6097917"/>
            <a:ext cx="5902965"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Whisnant and Whisnant. </a:t>
            </a:r>
            <a:r>
              <a:rPr kumimoji="0" lang="en-US" sz="1100" b="0" i="1" u="none" strike="noStrike" kern="1200" cap="none" spc="0" normalizeH="0" baseline="0" noProof="0" dirty="0">
                <a:ln>
                  <a:noFill/>
                </a:ln>
                <a:solidFill>
                  <a:prstClr val="black"/>
                </a:solidFill>
                <a:effectLst/>
                <a:uLnTx/>
                <a:uFillTx/>
                <a:latin typeface="Calibri" panose="020F0502020204030204"/>
                <a:ea typeface="+mn-ea"/>
                <a:cs typeface="+mn-cs"/>
              </a:rPr>
              <a:t>Black Lives and Whitened Stories. </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Carl Sandburg Home NHS. NPS. 261-265.</a:t>
            </a:r>
          </a:p>
          <a:p>
            <a:pPr lvl="0">
              <a:defRPr/>
            </a:pPr>
            <a:r>
              <a:rPr lang="en-US" sz="1100" dirty="0">
                <a:solidFill>
                  <a:prstClr val="black"/>
                </a:solidFill>
              </a:rPr>
              <a:t>James L. Hunt. </a:t>
            </a:r>
            <a:r>
              <a:rPr lang="en-US" sz="1100" dirty="0">
                <a:solidFill>
                  <a:prstClr val="black"/>
                </a:solidFill>
                <a:latin typeface="Calibri" panose="020F0502020204030204"/>
              </a:rPr>
              <a:t>“Red Shirts.” Ncpedia. 2006. </a:t>
            </a:r>
            <a:r>
              <a:rPr lang="en-US" sz="1100" dirty="0">
                <a:solidFill>
                  <a:prstClr val="black"/>
                </a:solidFill>
                <a:latin typeface="Calibri" panose="020F0502020204030204"/>
                <a:hlinkClick r:id="rId3"/>
              </a:rPr>
              <a:t>https://www.ncpedia.org/red-shirts</a:t>
            </a:r>
            <a:endParaRPr lang="en-US" sz="1100" dirty="0">
              <a:solidFill>
                <a:prstClr val="black"/>
              </a:solidFill>
              <a:latin typeface="Calibri" panose="020F0502020204030204"/>
            </a:endParaRPr>
          </a:p>
          <a:p>
            <a:pPr lvl="0">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Photo. “Red</a:t>
            </a:r>
            <a:r>
              <a:rPr lang="en-US" sz="1100" dirty="0">
                <a:solidFill>
                  <a:prstClr val="black"/>
                </a:solidFill>
                <a:latin typeface="Calibri" panose="020F0502020204030204"/>
              </a:rPr>
              <a:t> Shirts.” Wikipedia. </a:t>
            </a:r>
            <a:r>
              <a:rPr lang="en-US" sz="1100" dirty="0">
                <a:solidFill>
                  <a:prstClr val="black"/>
                </a:solidFill>
                <a:latin typeface="Calibri" panose="020F0502020204030204"/>
                <a:hlinkClick r:id="rId4"/>
              </a:rPr>
              <a:t>https://en.wikipedia.org/wiki/Red_Shirts_(United_States)</a:t>
            </a:r>
            <a:endParaRPr lang="en-US" sz="1100" dirty="0">
              <a:solidFill>
                <a:prstClr val="black"/>
              </a:solidFill>
              <a:latin typeface="Calibri" panose="020F0502020204030204"/>
            </a:endParaRPr>
          </a:p>
          <a:p>
            <a:pPr lvl="0">
              <a:defRPr/>
            </a:pPr>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85821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17A7C6C-77EB-C459-4E90-22A1E7DB9176}"/>
              </a:ext>
            </a:extLst>
          </p:cNvPr>
          <p:cNvSpPr>
            <a:spLocks noGrp="1"/>
          </p:cNvSpPr>
          <p:nvPr>
            <p:ph type="title"/>
          </p:nvPr>
        </p:nvSpPr>
        <p:spPr>
          <a:xfrm>
            <a:off x="6096000" y="365126"/>
            <a:ext cx="5257798" cy="1168400"/>
          </a:xfrm>
        </p:spPr>
        <p:txBody>
          <a:bodyPr>
            <a:normAutofit/>
          </a:bodyPr>
          <a:lstStyle/>
          <a:p>
            <a:r>
              <a:rPr lang="en-US" dirty="0">
                <a:latin typeface="+mn-lt"/>
              </a:rPr>
              <a:t>James Fisher</a:t>
            </a:r>
          </a:p>
        </p:txBody>
      </p:sp>
      <p:sp>
        <p:nvSpPr>
          <p:cNvPr id="3" name="Content Placeholder 2">
            <a:extLst>
              <a:ext uri="{FF2B5EF4-FFF2-40B4-BE49-F238E27FC236}">
                <a16:creationId xmlns:a16="http://schemas.microsoft.com/office/drawing/2014/main" id="{7D675E68-4B23-B2ED-F6B0-22CFA031143F}"/>
              </a:ext>
            </a:extLst>
          </p:cNvPr>
          <p:cNvSpPr>
            <a:spLocks noGrp="1"/>
          </p:cNvSpPr>
          <p:nvPr>
            <p:ph idx="1"/>
          </p:nvPr>
        </p:nvSpPr>
        <p:spPr>
          <a:xfrm>
            <a:off x="6116549" y="1647825"/>
            <a:ext cx="5237249" cy="4529138"/>
          </a:xfrm>
        </p:spPr>
        <p:txBody>
          <a:bodyPr>
            <a:normAutofit/>
          </a:bodyPr>
          <a:lstStyle/>
          <a:p>
            <a:pPr marL="0" indent="0">
              <a:buNone/>
            </a:pPr>
            <a:r>
              <a:rPr lang="en-US" sz="1400" dirty="0"/>
              <a:t>Previous history of the Smyth family at Connemara focused largely on Ellison Smyth's experience as an industrialist. Recently historians have pushed for more honesty and clarity in the history of the site. Bringing attention to history like Smyth's and the Kingdom's, we can learn more about our history than we could before. We can also ask new questions about history we thought we already knew.</a:t>
            </a:r>
          </a:p>
          <a:p>
            <a:r>
              <a:rPr lang="en-US" sz="1400" dirty="0"/>
              <a:t>James Fisher, an African American man, worked for the Smyth family from around 1911 and moved to Flat Rock with the family where he lived until his death in 1978. By 1930 his wife and children also lived in Flat Rock and worked for the Smyth's. Fisher was interviewed by the National Park Service staff in 1975 about his time working for Ellison Smyth. This interview is excellent for historians research. </a:t>
            </a:r>
          </a:p>
          <a:p>
            <a:r>
              <a:rPr lang="en-US" sz="1400" dirty="0"/>
              <a:t>But knowing about the Smyth family's history of racial politics raises questions about the interview.</a:t>
            </a:r>
          </a:p>
          <a:p>
            <a:pPr lvl="1"/>
            <a:r>
              <a:rPr lang="en-US" sz="1400" dirty="0"/>
              <a:t>Did Fisher feel safe enough to answer questions with full honesty? </a:t>
            </a:r>
          </a:p>
          <a:p>
            <a:pPr lvl="1"/>
            <a:r>
              <a:rPr lang="en-US" sz="1400" dirty="0"/>
              <a:t>Did Fisher withhold events from the record due to possible caution or a wish to protect his family?</a:t>
            </a:r>
          </a:p>
        </p:txBody>
      </p:sp>
      <p:pic>
        <p:nvPicPr>
          <p:cNvPr id="4" name="Picture 3" descr="Black and white photo of James Fisher taken in 1923. He is a young man here, between the ages of 29 and 32. He is wearing a long chauffeur's coat and cap with his left hand resting on the wheel cap of a vehicle and has a soft smile.">
            <a:extLst>
              <a:ext uri="{FF2B5EF4-FFF2-40B4-BE49-F238E27FC236}">
                <a16:creationId xmlns:a16="http://schemas.microsoft.com/office/drawing/2014/main" id="{4A33D1C6-3FCC-CAD1-3620-C23675018AA3}"/>
              </a:ext>
            </a:extLst>
          </p:cNvPr>
          <p:cNvPicPr>
            <a:picLocks noChangeAspect="1"/>
          </p:cNvPicPr>
          <p:nvPr/>
        </p:nvPicPr>
        <p:blipFill rotWithShape="1">
          <a:blip r:embed="rId2"/>
          <a:srcRect t="15070" r="2"/>
          <a:stretch/>
        </p:blipFill>
        <p:spPr>
          <a:xfrm>
            <a:off x="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5" name="TextBox 4">
            <a:extLst>
              <a:ext uri="{FF2B5EF4-FFF2-40B4-BE49-F238E27FC236}">
                <a16:creationId xmlns:a16="http://schemas.microsoft.com/office/drawing/2014/main" id="{35EC6670-B30B-5414-E3E5-8902E90CAFC3}"/>
              </a:ext>
            </a:extLst>
          </p:cNvPr>
          <p:cNvSpPr txBox="1"/>
          <p:nvPr/>
        </p:nvSpPr>
        <p:spPr>
          <a:xfrm>
            <a:off x="4927607" y="5210175"/>
            <a:ext cx="1464315" cy="1015663"/>
          </a:xfrm>
          <a:prstGeom prst="rect">
            <a:avLst/>
          </a:prstGeom>
          <a:noFill/>
        </p:spPr>
        <p:txBody>
          <a:bodyPr wrap="square" rtlCol="0">
            <a:spAutoFit/>
          </a:bodyPr>
          <a:lstStyle/>
          <a:p>
            <a:r>
              <a:rPr lang="en-US" sz="1200" dirty="0"/>
              <a:t>James Melvin Fisher, 1923. Fisher was born between 1891 or 1894 and died in 1978.</a:t>
            </a:r>
          </a:p>
        </p:txBody>
      </p:sp>
      <p:sp>
        <p:nvSpPr>
          <p:cNvPr id="6" name="TextBox 5">
            <a:extLst>
              <a:ext uri="{FF2B5EF4-FFF2-40B4-BE49-F238E27FC236}">
                <a16:creationId xmlns:a16="http://schemas.microsoft.com/office/drawing/2014/main" id="{F7F82E20-F435-79A6-B7BF-0E30573393FD}"/>
              </a:ext>
            </a:extLst>
          </p:cNvPr>
          <p:cNvSpPr txBox="1"/>
          <p:nvPr/>
        </p:nvSpPr>
        <p:spPr>
          <a:xfrm>
            <a:off x="3818569" y="6468874"/>
            <a:ext cx="8475269" cy="446276"/>
          </a:xfrm>
          <a:prstGeom prst="rect">
            <a:avLst/>
          </a:prstGeom>
          <a:noFill/>
        </p:spPr>
        <p:txBody>
          <a:bodyPr wrap="square" rtlCol="0">
            <a:spAutoFit/>
          </a:bodyPr>
          <a:lstStyle/>
          <a:p>
            <a:r>
              <a:rPr lang="en-US" sz="1100" dirty="0"/>
              <a:t>“Black History at Rock Hill/Connemara.” Carl Sandburg Home NHS. NPS. April 8, 2022. </a:t>
            </a:r>
            <a:r>
              <a:rPr lang="en-US" sz="1100" dirty="0">
                <a:hlinkClick r:id="rId3"/>
              </a:rPr>
              <a:t>https://www.nps.gov/articles/000/carl-black-history.htm</a:t>
            </a:r>
            <a:endParaRPr lang="en-US" sz="1100" dirty="0"/>
          </a:p>
          <a:p>
            <a:endParaRPr lang="en-US" sz="1200" dirty="0"/>
          </a:p>
        </p:txBody>
      </p:sp>
    </p:spTree>
    <p:extLst>
      <p:ext uri="{BB962C8B-B14F-4D97-AF65-F5344CB8AC3E}">
        <p14:creationId xmlns:p14="http://schemas.microsoft.com/office/powerpoint/2010/main" val="36261302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Triangle 18">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E51876B-D5C2-279D-0CF4-43455EBEC68E}"/>
              </a:ext>
            </a:extLst>
          </p:cNvPr>
          <p:cNvSpPr>
            <a:spLocks noGrp="1"/>
          </p:cNvSpPr>
          <p:nvPr>
            <p:ph type="title"/>
          </p:nvPr>
        </p:nvSpPr>
        <p:spPr>
          <a:xfrm>
            <a:off x="663879" y="1095504"/>
            <a:ext cx="3968312" cy="4480726"/>
          </a:xfrm>
        </p:spPr>
        <p:txBody>
          <a:bodyPr>
            <a:normAutofit/>
          </a:bodyPr>
          <a:lstStyle/>
          <a:p>
            <a:pPr algn="r"/>
            <a:r>
              <a:rPr lang="en-US" sz="4800" dirty="0"/>
              <a:t>Think About It</a:t>
            </a:r>
            <a:br>
              <a:rPr lang="en-US" sz="4800" dirty="0"/>
            </a:br>
            <a:br>
              <a:rPr lang="en-US" sz="4800" dirty="0"/>
            </a:br>
            <a:r>
              <a:rPr lang="en-US" sz="4800" dirty="0"/>
              <a:t> Write About It</a:t>
            </a:r>
          </a:p>
        </p:txBody>
      </p:sp>
      <p:cxnSp>
        <p:nvCxnSpPr>
          <p:cNvPr id="23" name="Straight Connector 22">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0EAA105-7D8D-FF18-2AAB-1CB37152030B}"/>
              </a:ext>
            </a:extLst>
          </p:cNvPr>
          <p:cNvSpPr>
            <a:spLocks noGrp="1"/>
          </p:cNvSpPr>
          <p:nvPr>
            <p:ph idx="1"/>
          </p:nvPr>
        </p:nvSpPr>
        <p:spPr>
          <a:xfrm>
            <a:off x="5255260" y="1648870"/>
            <a:ext cx="4702848" cy="3560260"/>
          </a:xfrm>
        </p:spPr>
        <p:txBody>
          <a:bodyPr anchor="ctr">
            <a:normAutofit/>
          </a:bodyPr>
          <a:lstStyle/>
          <a:p>
            <a:r>
              <a:rPr lang="en-US" sz="1500"/>
              <a:t>Think About It: Place yourself in James Fisher’s shoes. It is 1975 in Western North Carolina. You are an African American person, who previously worked for Ellison Smyth, a leader of violent Red Shirts of South Carolina. You have been invited to interview with the National Park Service. The person interviewing you is nearly a stranger. Your family still lives in the area. </a:t>
            </a:r>
          </a:p>
          <a:p>
            <a:r>
              <a:rPr lang="en-US" sz="1500"/>
              <a:t>Write About It: Consider the situation and describe your thoughts, choices, and reactions. What might go through your mind? Would you be willing to interview? What factors might influence your answers? Would the person interviewing you might influence your answers? Would you be worried or would you feel fine? </a:t>
            </a:r>
          </a:p>
        </p:txBody>
      </p:sp>
    </p:spTree>
    <p:extLst>
      <p:ext uri="{BB962C8B-B14F-4D97-AF65-F5344CB8AC3E}">
        <p14:creationId xmlns:p14="http://schemas.microsoft.com/office/powerpoint/2010/main" val="21148246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579BFA7-FB87-F0C4-D770-3E55B4A0D144}"/>
              </a:ext>
            </a:extLst>
          </p:cNvPr>
          <p:cNvSpPr>
            <a:spLocks noGrp="1"/>
          </p:cNvSpPr>
          <p:nvPr>
            <p:ph type="title"/>
          </p:nvPr>
        </p:nvSpPr>
        <p:spPr>
          <a:xfrm>
            <a:off x="1075767" y="1188637"/>
            <a:ext cx="2988234" cy="4480726"/>
          </a:xfrm>
        </p:spPr>
        <p:txBody>
          <a:bodyPr>
            <a:normAutofit/>
          </a:bodyPr>
          <a:lstStyle/>
          <a:p>
            <a:pPr algn="r"/>
            <a:r>
              <a:rPr lang="en-US" sz="4100"/>
              <a:t>Game Time! Anachronism Masters</a:t>
            </a:r>
          </a:p>
        </p:txBody>
      </p:sp>
      <p:cxnSp>
        <p:nvCxnSpPr>
          <p:cNvPr id="31" name="Straight Connector 13">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3A6D242-2210-0420-C06C-3BED445639B9}"/>
              </a:ext>
            </a:extLst>
          </p:cNvPr>
          <p:cNvSpPr>
            <a:spLocks noGrp="1"/>
          </p:cNvSpPr>
          <p:nvPr>
            <p:ph idx="1"/>
          </p:nvPr>
        </p:nvSpPr>
        <p:spPr>
          <a:xfrm>
            <a:off x="5255260" y="1648870"/>
            <a:ext cx="4702848" cy="3560260"/>
          </a:xfrm>
        </p:spPr>
        <p:txBody>
          <a:bodyPr anchor="ctr">
            <a:normAutofit/>
          </a:bodyPr>
          <a:lstStyle/>
          <a:p>
            <a:r>
              <a:rPr lang="en-US" sz="2400"/>
              <a:t>Write down 4 things in this classroom that would make a Victorian child faint.</a:t>
            </a:r>
          </a:p>
          <a:p>
            <a:r>
              <a:rPr lang="en-US" sz="2400"/>
              <a:t>Once everyone is ready, take turns reading your answers for the class. </a:t>
            </a:r>
          </a:p>
          <a:p>
            <a:r>
              <a:rPr lang="en-US" sz="2400"/>
              <a:t>No laughing! If you laugh or giggle give yourself one point. (Snickering counts too!)</a:t>
            </a:r>
          </a:p>
        </p:txBody>
      </p:sp>
    </p:spTree>
    <p:extLst>
      <p:ext uri="{BB962C8B-B14F-4D97-AF65-F5344CB8AC3E}">
        <p14:creationId xmlns:p14="http://schemas.microsoft.com/office/powerpoint/2010/main" val="27942031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2049B50-5082-A328-EFA2-EE12A783592A}"/>
              </a:ext>
            </a:extLst>
          </p:cNvPr>
          <p:cNvSpPr>
            <a:spLocks noGrp="1"/>
          </p:cNvSpPr>
          <p:nvPr>
            <p:ph type="title"/>
          </p:nvPr>
        </p:nvSpPr>
        <p:spPr>
          <a:xfrm>
            <a:off x="1285239" y="777800"/>
            <a:ext cx="8074815" cy="1618489"/>
          </a:xfrm>
        </p:spPr>
        <p:txBody>
          <a:bodyPr anchor="ctr">
            <a:normAutofit/>
          </a:bodyPr>
          <a:lstStyle/>
          <a:p>
            <a:r>
              <a:rPr lang="en-US" sz="6700" dirty="0"/>
              <a:t>Anachronism Masters</a:t>
            </a:r>
          </a:p>
        </p:txBody>
      </p:sp>
      <p:sp>
        <p:nvSpPr>
          <p:cNvPr id="3" name="Content Placeholder 2">
            <a:extLst>
              <a:ext uri="{FF2B5EF4-FFF2-40B4-BE49-F238E27FC236}">
                <a16:creationId xmlns:a16="http://schemas.microsoft.com/office/drawing/2014/main" id="{B4A092E8-8775-63E0-0CC2-9E8FBB42210D}"/>
              </a:ext>
            </a:extLst>
          </p:cNvPr>
          <p:cNvSpPr>
            <a:spLocks noGrp="1"/>
          </p:cNvSpPr>
          <p:nvPr>
            <p:ph idx="1"/>
          </p:nvPr>
        </p:nvSpPr>
        <p:spPr>
          <a:xfrm>
            <a:off x="1285240" y="2396289"/>
            <a:ext cx="8074815" cy="3373575"/>
          </a:xfrm>
        </p:spPr>
        <p:txBody>
          <a:bodyPr anchor="t">
            <a:normAutofit/>
          </a:bodyPr>
          <a:lstStyle/>
          <a:p>
            <a:r>
              <a:rPr lang="en-US" sz="2400" dirty="0"/>
              <a:t>What is today’s date?</a:t>
            </a:r>
          </a:p>
          <a:p>
            <a:r>
              <a:rPr lang="en-US" sz="2400" dirty="0"/>
              <a:t>Victorian children would have been alive between the 1830s through the 1910s, the Victorian Age.</a:t>
            </a:r>
          </a:p>
          <a:p>
            <a:r>
              <a:rPr lang="en-US" sz="2400" dirty="0"/>
              <a:t>How many of the objects that you listed have only existed after the 1910s? These objects are anachronistic to a Victorian Child and might cause them to faint!</a:t>
            </a:r>
          </a:p>
          <a:p>
            <a:r>
              <a:rPr lang="en-US" sz="2400" dirty="0"/>
              <a:t>How many laughing points did you get? If you laughed less than 4 times, you are an Anachronism Master!</a:t>
            </a:r>
          </a:p>
        </p:txBody>
      </p:sp>
    </p:spTree>
    <p:extLst>
      <p:ext uri="{BB962C8B-B14F-4D97-AF65-F5344CB8AC3E}">
        <p14:creationId xmlns:p14="http://schemas.microsoft.com/office/powerpoint/2010/main" val="13164153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9" name="Rectangle 53">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5">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CA7D6471-477E-EA63-0A3D-5613C3D2B56D}"/>
              </a:ext>
            </a:extLst>
          </p:cNvPr>
          <p:cNvSpPr>
            <a:spLocks noGrp="1"/>
          </p:cNvSpPr>
          <p:nvPr>
            <p:ph type="title"/>
          </p:nvPr>
        </p:nvSpPr>
        <p:spPr>
          <a:xfrm>
            <a:off x="838200" y="365125"/>
            <a:ext cx="10515600" cy="1325563"/>
          </a:xfrm>
        </p:spPr>
        <p:txBody>
          <a:bodyPr>
            <a:normAutofit/>
          </a:bodyPr>
          <a:lstStyle/>
          <a:p>
            <a:r>
              <a:rPr lang="en-US"/>
              <a:t>Anachronism</a:t>
            </a:r>
          </a:p>
        </p:txBody>
      </p:sp>
      <p:sp>
        <p:nvSpPr>
          <p:cNvPr id="58" name="Arc 57">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Content Placeholder 2">
            <a:extLst>
              <a:ext uri="{FF2B5EF4-FFF2-40B4-BE49-F238E27FC236}">
                <a16:creationId xmlns:a16="http://schemas.microsoft.com/office/drawing/2014/main" id="{34FDBC15-E0E7-AB4A-F240-22AC1B3C6215}"/>
              </a:ext>
            </a:extLst>
          </p:cNvPr>
          <p:cNvSpPr>
            <a:spLocks noGrp="1"/>
          </p:cNvSpPr>
          <p:nvPr>
            <p:ph idx="1"/>
          </p:nvPr>
        </p:nvSpPr>
        <p:spPr>
          <a:xfrm>
            <a:off x="838200" y="1825625"/>
            <a:ext cx="10515600" cy="4351338"/>
          </a:xfrm>
        </p:spPr>
        <p:txBody>
          <a:bodyPr>
            <a:normAutofit/>
          </a:bodyPr>
          <a:lstStyle/>
          <a:p>
            <a:r>
              <a:rPr lang="en-US" dirty="0"/>
              <a:t>Anachronism - To take an idea or term from one point in history, and claim it was present in another time is called an anachronism. Such as a fun game where a “Victorian Child” might faint if they saw a smart phone!</a:t>
            </a:r>
          </a:p>
          <a:p>
            <a:r>
              <a:rPr lang="en-US" dirty="0"/>
              <a:t>Outside of games, </a:t>
            </a:r>
            <a:r>
              <a:rPr lang="en-US"/>
              <a:t>anachronisms are mistakes </a:t>
            </a:r>
            <a:r>
              <a:rPr lang="en-US" dirty="0"/>
              <a:t>when talking about or studying history. But responsible writers and historians must check their claims with good resources. If they do not, it can mislead people to believe false or incomplete history. Sometimes anachronisms are created on purpose. Let’s look at a few examples.</a:t>
            </a:r>
          </a:p>
        </p:txBody>
      </p:sp>
    </p:spTree>
    <p:extLst>
      <p:ext uri="{BB962C8B-B14F-4D97-AF65-F5344CB8AC3E}">
        <p14:creationId xmlns:p14="http://schemas.microsoft.com/office/powerpoint/2010/main" val="8632958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9A36457-A5F4-4103-A443-02581C091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C5FB7E8-B636-40FA-BE8D-48145C0F5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12192000" cy="2295238"/>
          </a:xfrm>
          <a:custGeom>
            <a:avLst/>
            <a:gdLst>
              <a:gd name="connsiteX0" fmla="*/ 12160143 w 12192000"/>
              <a:gd name="connsiteY0" fmla="*/ 831692 h 2079137"/>
              <a:gd name="connsiteX1" fmla="*/ 12159112 w 12192000"/>
              <a:gd name="connsiteY1" fmla="*/ 833361 h 2079137"/>
              <a:gd name="connsiteX2" fmla="*/ 12158912 w 12192000"/>
              <a:gd name="connsiteY2" fmla="*/ 832430 h 2079137"/>
              <a:gd name="connsiteX3" fmla="*/ 0 w 12192000"/>
              <a:gd name="connsiteY3" fmla="*/ 0 h 2079137"/>
              <a:gd name="connsiteX4" fmla="*/ 12192000 w 12192000"/>
              <a:gd name="connsiteY4" fmla="*/ 0 h 2079137"/>
              <a:gd name="connsiteX5" fmla="*/ 12192000 w 12192000"/>
              <a:gd name="connsiteY5" fmla="*/ 558063 h 2079137"/>
              <a:gd name="connsiteX6" fmla="*/ 12189259 w 12192000"/>
              <a:gd name="connsiteY6" fmla="*/ 810508 h 2079137"/>
              <a:gd name="connsiteX7" fmla="*/ 12170847 w 12192000"/>
              <a:gd name="connsiteY7" fmla="*/ 825280 h 2079137"/>
              <a:gd name="connsiteX8" fmla="*/ 12160143 w 12192000"/>
              <a:gd name="connsiteY8" fmla="*/ 831692 h 2079137"/>
              <a:gd name="connsiteX9" fmla="*/ 12163806 w 12192000"/>
              <a:gd name="connsiteY9" fmla="*/ 825759 h 2079137"/>
              <a:gd name="connsiteX10" fmla="*/ 12056557 w 12192000"/>
              <a:gd name="connsiteY10" fmla="*/ 810176 h 2079137"/>
              <a:gd name="connsiteX11" fmla="*/ 11900316 w 12192000"/>
              <a:gd name="connsiteY11" fmla="*/ 789618 h 2079137"/>
              <a:gd name="connsiteX12" fmla="*/ 11791206 w 12192000"/>
              <a:gd name="connsiteY12" fmla="*/ 824176 h 2079137"/>
              <a:gd name="connsiteX13" fmla="*/ 11659257 w 12192000"/>
              <a:gd name="connsiteY13" fmla="*/ 800841 h 2079137"/>
              <a:gd name="connsiteX14" fmla="*/ 11569789 w 12192000"/>
              <a:gd name="connsiteY14" fmla="*/ 797135 h 2079137"/>
              <a:gd name="connsiteX15" fmla="*/ 11367885 w 12192000"/>
              <a:gd name="connsiteY15" fmla="*/ 791985 h 2079137"/>
              <a:gd name="connsiteX16" fmla="*/ 11174663 w 12192000"/>
              <a:gd name="connsiteY16" fmla="*/ 788721 h 2079137"/>
              <a:gd name="connsiteX17" fmla="*/ 11068220 w 12192000"/>
              <a:gd name="connsiteY17" fmla="*/ 786994 h 2079137"/>
              <a:gd name="connsiteX18" fmla="*/ 10893266 w 12192000"/>
              <a:gd name="connsiteY18" fmla="*/ 794013 h 2079137"/>
              <a:gd name="connsiteX19" fmla="*/ 10844025 w 12192000"/>
              <a:gd name="connsiteY19" fmla="*/ 789857 h 2079137"/>
              <a:gd name="connsiteX20" fmla="*/ 10814353 w 12192000"/>
              <a:gd name="connsiteY20" fmla="*/ 789010 h 2079137"/>
              <a:gd name="connsiteX21" fmla="*/ 10748393 w 12192000"/>
              <a:gd name="connsiteY21" fmla="*/ 806738 h 2079137"/>
              <a:gd name="connsiteX22" fmla="*/ 10468256 w 12192000"/>
              <a:gd name="connsiteY22" fmla="*/ 778733 h 2079137"/>
              <a:gd name="connsiteX23" fmla="*/ 10256131 w 12192000"/>
              <a:gd name="connsiteY23" fmla="*/ 788332 h 2079137"/>
              <a:gd name="connsiteX24" fmla="*/ 10177442 w 12192000"/>
              <a:gd name="connsiteY24" fmla="*/ 777371 h 2079137"/>
              <a:gd name="connsiteX25" fmla="*/ 10006086 w 12192000"/>
              <a:gd name="connsiteY25" fmla="*/ 792651 h 2079137"/>
              <a:gd name="connsiteX26" fmla="*/ 9952382 w 12192000"/>
              <a:gd name="connsiteY26" fmla="*/ 815411 h 2079137"/>
              <a:gd name="connsiteX27" fmla="*/ 9926457 w 12192000"/>
              <a:gd name="connsiteY27" fmla="*/ 827295 h 2079137"/>
              <a:gd name="connsiteX28" fmla="*/ 9843405 w 12192000"/>
              <a:gd name="connsiteY28" fmla="*/ 867046 h 2079137"/>
              <a:gd name="connsiteX29" fmla="*/ 9830866 w 12192000"/>
              <a:gd name="connsiteY29" fmla="*/ 875047 h 2079137"/>
              <a:gd name="connsiteX30" fmla="*/ 9801807 w 12192000"/>
              <a:gd name="connsiteY30" fmla="*/ 872272 h 2079137"/>
              <a:gd name="connsiteX31" fmla="*/ 9785653 w 12192000"/>
              <a:gd name="connsiteY31" fmla="*/ 861743 h 2079137"/>
              <a:gd name="connsiteX32" fmla="*/ 9781177 w 12192000"/>
              <a:gd name="connsiteY32" fmla="*/ 864820 h 2079137"/>
              <a:gd name="connsiteX33" fmla="*/ 9768640 w 12192000"/>
              <a:gd name="connsiteY33" fmla="*/ 869379 h 2079137"/>
              <a:gd name="connsiteX34" fmla="*/ 9712211 w 12192000"/>
              <a:gd name="connsiteY34" fmla="*/ 900283 h 2079137"/>
              <a:gd name="connsiteX35" fmla="*/ 9689465 w 12192000"/>
              <a:gd name="connsiteY35" fmla="*/ 899268 h 2079137"/>
              <a:gd name="connsiteX36" fmla="*/ 9600339 w 12192000"/>
              <a:gd name="connsiteY36" fmla="*/ 922112 h 2079137"/>
              <a:gd name="connsiteX37" fmla="*/ 9582850 w 12192000"/>
              <a:gd name="connsiteY37" fmla="*/ 925510 h 2079137"/>
              <a:gd name="connsiteX38" fmla="*/ 9549638 w 12192000"/>
              <a:gd name="connsiteY38" fmla="*/ 940845 h 2079137"/>
              <a:gd name="connsiteX39" fmla="*/ 9539471 w 12192000"/>
              <a:gd name="connsiteY39" fmla="*/ 941799 h 2079137"/>
              <a:gd name="connsiteX40" fmla="*/ 9505592 w 12192000"/>
              <a:gd name="connsiteY40" fmla="*/ 955533 h 2079137"/>
              <a:gd name="connsiteX41" fmla="*/ 9432569 w 12192000"/>
              <a:gd name="connsiteY41" fmla="*/ 985377 h 2079137"/>
              <a:gd name="connsiteX42" fmla="*/ 9414216 w 12192000"/>
              <a:gd name="connsiteY42" fmla="*/ 992655 h 2079137"/>
              <a:gd name="connsiteX43" fmla="*/ 9397106 w 12192000"/>
              <a:gd name="connsiteY43" fmla="*/ 992980 h 2079137"/>
              <a:gd name="connsiteX44" fmla="*/ 9305108 w 12192000"/>
              <a:gd name="connsiteY44" fmla="*/ 1007767 h 2079137"/>
              <a:gd name="connsiteX45" fmla="*/ 9282434 w 12192000"/>
              <a:gd name="connsiteY45" fmla="*/ 1007523 h 2079137"/>
              <a:gd name="connsiteX46" fmla="*/ 9271941 w 12192000"/>
              <a:gd name="connsiteY46" fmla="*/ 1002839 h 2079137"/>
              <a:gd name="connsiteX47" fmla="*/ 9238227 w 12192000"/>
              <a:gd name="connsiteY47" fmla="*/ 1017668 h 2079137"/>
              <a:gd name="connsiteX48" fmla="*/ 9184265 w 12192000"/>
              <a:gd name="connsiteY48" fmla="*/ 1031275 h 2079137"/>
              <a:gd name="connsiteX49" fmla="*/ 9159000 w 12192000"/>
              <a:gd name="connsiteY49" fmla="*/ 1039569 h 2079137"/>
              <a:gd name="connsiteX50" fmla="*/ 9137031 w 12192000"/>
              <a:gd name="connsiteY50" fmla="*/ 1038699 h 2079137"/>
              <a:gd name="connsiteX51" fmla="*/ 9015702 w 12192000"/>
              <a:gd name="connsiteY51" fmla="*/ 1051400 h 2079137"/>
              <a:gd name="connsiteX52" fmla="*/ 8971403 w 12192000"/>
              <a:gd name="connsiteY52" fmla="*/ 1040542 h 2079137"/>
              <a:gd name="connsiteX53" fmla="*/ 8961826 w 12192000"/>
              <a:gd name="connsiteY53" fmla="*/ 1045364 h 2079137"/>
              <a:gd name="connsiteX54" fmla="*/ 8888623 w 12192000"/>
              <a:gd name="connsiteY54" fmla="*/ 1053908 h 2079137"/>
              <a:gd name="connsiteX55" fmla="*/ 8841066 w 12192000"/>
              <a:gd name="connsiteY55" fmla="*/ 1060421 h 2079137"/>
              <a:gd name="connsiteX56" fmla="*/ 8752342 w 12192000"/>
              <a:gd name="connsiteY56" fmla="*/ 1080646 h 2079137"/>
              <a:gd name="connsiteX57" fmla="*/ 8699139 w 12192000"/>
              <a:gd name="connsiteY57" fmla="*/ 1087885 h 2079137"/>
              <a:gd name="connsiteX58" fmla="*/ 8667273 w 12192000"/>
              <a:gd name="connsiteY58" fmla="*/ 1092062 h 2079137"/>
              <a:gd name="connsiteX59" fmla="*/ 8586064 w 12192000"/>
              <a:gd name="connsiteY59" fmla="*/ 1114603 h 2079137"/>
              <a:gd name="connsiteX60" fmla="*/ 8460312 w 12192000"/>
              <a:gd name="connsiteY60" fmla="*/ 1179878 h 2079137"/>
              <a:gd name="connsiteX61" fmla="*/ 8419023 w 12192000"/>
              <a:gd name="connsiteY61" fmla="*/ 1191748 h 2079137"/>
              <a:gd name="connsiteX62" fmla="*/ 8410939 w 12192000"/>
              <a:gd name="connsiteY62" fmla="*/ 1189696 h 2079137"/>
              <a:gd name="connsiteX63" fmla="*/ 8362040 w 12192000"/>
              <a:gd name="connsiteY63" fmla="*/ 1220820 h 2079137"/>
              <a:gd name="connsiteX64" fmla="*/ 8273677 w 12192000"/>
              <a:gd name="connsiteY64" fmla="*/ 1236495 h 2079137"/>
              <a:gd name="connsiteX65" fmla="*/ 8204283 w 12192000"/>
              <a:gd name="connsiteY65" fmla="*/ 1243537 h 2079137"/>
              <a:gd name="connsiteX66" fmla="*/ 8166550 w 12192000"/>
              <a:gd name="connsiteY66" fmla="*/ 1249551 h 2079137"/>
              <a:gd name="connsiteX67" fmla="*/ 8137785 w 12192000"/>
              <a:gd name="connsiteY67" fmla="*/ 1251636 h 2079137"/>
              <a:gd name="connsiteX68" fmla="*/ 8071596 w 12192000"/>
              <a:gd name="connsiteY68" fmla="*/ 1269274 h 2079137"/>
              <a:gd name="connsiteX69" fmla="*/ 7964816 w 12192000"/>
              <a:gd name="connsiteY69" fmla="*/ 1303668 h 2079137"/>
              <a:gd name="connsiteX70" fmla="*/ 7941495 w 12192000"/>
              <a:gd name="connsiteY70" fmla="*/ 1309821 h 2079137"/>
              <a:gd name="connsiteX71" fmla="*/ 7919123 w 12192000"/>
              <a:gd name="connsiteY71" fmla="*/ 1310466 h 2079137"/>
              <a:gd name="connsiteX72" fmla="*/ 7911902 w 12192000"/>
              <a:gd name="connsiteY72" fmla="*/ 1306569 h 2079137"/>
              <a:gd name="connsiteX73" fmla="*/ 7898703 w 12192000"/>
              <a:gd name="connsiteY73" fmla="*/ 1309208 h 2079137"/>
              <a:gd name="connsiteX74" fmla="*/ 7894703 w 12192000"/>
              <a:gd name="connsiteY74" fmla="*/ 1308939 h 2079137"/>
              <a:gd name="connsiteX75" fmla="*/ 7872267 w 12192000"/>
              <a:gd name="connsiteY75" fmla="*/ 1308370 h 2079137"/>
              <a:gd name="connsiteX76" fmla="*/ 7836454 w 12192000"/>
              <a:gd name="connsiteY76" fmla="*/ 1331265 h 2079137"/>
              <a:gd name="connsiteX77" fmla="*/ 7782451 w 12192000"/>
              <a:gd name="connsiteY77" fmla="*/ 1339601 h 2079137"/>
              <a:gd name="connsiteX78" fmla="*/ 7542969 w 12192000"/>
              <a:gd name="connsiteY78" fmla="*/ 1372495 h 2079137"/>
              <a:gd name="connsiteX79" fmla="*/ 7476832 w 12192000"/>
              <a:gd name="connsiteY79" fmla="*/ 1431655 h 2079137"/>
              <a:gd name="connsiteX80" fmla="*/ 7370237 w 12192000"/>
              <a:gd name="connsiteY80" fmla="*/ 1474339 h 2079137"/>
              <a:gd name="connsiteX81" fmla="*/ 7222223 w 12192000"/>
              <a:gd name="connsiteY81" fmla="*/ 1510199 h 2079137"/>
              <a:gd name="connsiteX82" fmla="*/ 7215703 w 12192000"/>
              <a:gd name="connsiteY82" fmla="*/ 1520424 h 2079137"/>
              <a:gd name="connsiteX83" fmla="*/ 7204548 w 12192000"/>
              <a:gd name="connsiteY83" fmla="*/ 1528145 h 2079137"/>
              <a:gd name="connsiteX84" fmla="*/ 7202038 w 12192000"/>
              <a:gd name="connsiteY84" fmla="*/ 1527954 h 2079137"/>
              <a:gd name="connsiteX85" fmla="*/ 7173860 w 12192000"/>
              <a:gd name="connsiteY85" fmla="*/ 1541605 h 2079137"/>
              <a:gd name="connsiteX86" fmla="*/ 7155079 w 12192000"/>
              <a:gd name="connsiteY86" fmla="*/ 1552495 h 2079137"/>
              <a:gd name="connsiteX87" fmla="*/ 7149757 w 12192000"/>
              <a:gd name="connsiteY87" fmla="*/ 1552732 h 2079137"/>
              <a:gd name="connsiteX88" fmla="*/ 7104804 w 12192000"/>
              <a:gd name="connsiteY88" fmla="*/ 1565792 h 2079137"/>
              <a:gd name="connsiteX89" fmla="*/ 7082824 w 12192000"/>
              <a:gd name="connsiteY89" fmla="*/ 1567947 h 2079137"/>
              <a:gd name="connsiteX90" fmla="*/ 7021520 w 12192000"/>
              <a:gd name="connsiteY90" fmla="*/ 1562334 h 2079137"/>
              <a:gd name="connsiteX91" fmla="*/ 6988956 w 12192000"/>
              <a:gd name="connsiteY91" fmla="*/ 1576442 h 2079137"/>
              <a:gd name="connsiteX92" fmla="*/ 6981922 w 12192000"/>
              <a:gd name="connsiteY92" fmla="*/ 1578821 h 2079137"/>
              <a:gd name="connsiteX93" fmla="*/ 6981583 w 12192000"/>
              <a:gd name="connsiteY93" fmla="*/ 1578678 h 2079137"/>
              <a:gd name="connsiteX94" fmla="*/ 6973762 w 12192000"/>
              <a:gd name="connsiteY94" fmla="*/ 1580811 h 2079137"/>
              <a:gd name="connsiteX95" fmla="*/ 6969093 w 12192000"/>
              <a:gd name="connsiteY95" fmla="*/ 1583157 h 2079137"/>
              <a:gd name="connsiteX96" fmla="*/ 6890037 w 12192000"/>
              <a:gd name="connsiteY96" fmla="*/ 1575825 h 2079137"/>
              <a:gd name="connsiteX97" fmla="*/ 6785054 w 12192000"/>
              <a:gd name="connsiteY97" fmla="*/ 1582200 h 2079137"/>
              <a:gd name="connsiteX98" fmla="*/ 6681692 w 12192000"/>
              <a:gd name="connsiteY98" fmla="*/ 1591296 h 2079137"/>
              <a:gd name="connsiteX99" fmla="*/ 6644556 w 12192000"/>
              <a:gd name="connsiteY99" fmla="*/ 1595940 h 2079137"/>
              <a:gd name="connsiteX100" fmla="*/ 6577106 w 12192000"/>
              <a:gd name="connsiteY100" fmla="*/ 1598261 h 2079137"/>
              <a:gd name="connsiteX101" fmla="*/ 6544183 w 12192000"/>
              <a:gd name="connsiteY101" fmla="*/ 1596149 h 2079137"/>
              <a:gd name="connsiteX102" fmla="*/ 6540921 w 12192000"/>
              <a:gd name="connsiteY102" fmla="*/ 1593857 h 2079137"/>
              <a:gd name="connsiteX103" fmla="*/ 6535046 w 12192000"/>
              <a:gd name="connsiteY103" fmla="*/ 1593283 h 2079137"/>
              <a:gd name="connsiteX104" fmla="*/ 6519853 w 12192000"/>
              <a:gd name="connsiteY104" fmla="*/ 1595771 h 2079137"/>
              <a:gd name="connsiteX105" fmla="*/ 6514280 w 12192000"/>
              <a:gd name="connsiteY105" fmla="*/ 1597376 h 2079137"/>
              <a:gd name="connsiteX106" fmla="*/ 6505824 w 12192000"/>
              <a:gd name="connsiteY106" fmla="*/ 1598298 h 2079137"/>
              <a:gd name="connsiteX107" fmla="*/ 6505573 w 12192000"/>
              <a:gd name="connsiteY107" fmla="*/ 1598109 h 2079137"/>
              <a:gd name="connsiteX108" fmla="*/ 6497741 w 12192000"/>
              <a:gd name="connsiteY108" fmla="*/ 1599392 h 2079137"/>
              <a:gd name="connsiteX109" fmla="*/ 6459992 w 12192000"/>
              <a:gd name="connsiteY109" fmla="*/ 1608358 h 2079137"/>
              <a:gd name="connsiteX110" fmla="*/ 6404572 w 12192000"/>
              <a:gd name="connsiteY110" fmla="*/ 1593771 h 2079137"/>
              <a:gd name="connsiteX111" fmla="*/ 6382671 w 12192000"/>
              <a:gd name="connsiteY111" fmla="*/ 1592612 h 2079137"/>
              <a:gd name="connsiteX112" fmla="*/ 6369843 w 12192000"/>
              <a:gd name="connsiteY112" fmla="*/ 1590015 h 2079137"/>
              <a:gd name="connsiteX113" fmla="*/ 6269740 w 12192000"/>
              <a:gd name="connsiteY113" fmla="*/ 1614633 h 2079137"/>
              <a:gd name="connsiteX114" fmla="*/ 6255405 w 12192000"/>
              <a:gd name="connsiteY114" fmla="*/ 1620529 h 2079137"/>
              <a:gd name="connsiteX115" fmla="*/ 6244248 w 12192000"/>
              <a:gd name="connsiteY115" fmla="*/ 1629561 h 2079137"/>
              <a:gd name="connsiteX116" fmla="*/ 6086396 w 12192000"/>
              <a:gd name="connsiteY116" fmla="*/ 1642666 h 2079137"/>
              <a:gd name="connsiteX117" fmla="*/ 5867429 w 12192000"/>
              <a:gd name="connsiteY117" fmla="*/ 1695554 h 2079137"/>
              <a:gd name="connsiteX118" fmla="*/ 5772864 w 12192000"/>
              <a:gd name="connsiteY118" fmla="*/ 1689002 h 2079137"/>
              <a:gd name="connsiteX119" fmla="*/ 5629833 w 12192000"/>
              <a:gd name="connsiteY119" fmla="*/ 1713273 h 2079137"/>
              <a:gd name="connsiteX120" fmla="*/ 5504771 w 12192000"/>
              <a:gd name="connsiteY120" fmla="*/ 1725744 h 2079137"/>
              <a:gd name="connsiteX121" fmla="*/ 5490967 w 12192000"/>
              <a:gd name="connsiteY121" fmla="*/ 1726367 h 2079137"/>
              <a:gd name="connsiteX122" fmla="*/ 5486015 w 12192000"/>
              <a:gd name="connsiteY122" fmla="*/ 1721481 h 2079137"/>
              <a:gd name="connsiteX123" fmla="*/ 5439364 w 12192000"/>
              <a:gd name="connsiteY123" fmla="*/ 1721349 h 2079137"/>
              <a:gd name="connsiteX124" fmla="*/ 5350025 w 12192000"/>
              <a:gd name="connsiteY124" fmla="*/ 1729885 h 2079137"/>
              <a:gd name="connsiteX125" fmla="*/ 5336104 w 12192000"/>
              <a:gd name="connsiteY125" fmla="*/ 1734377 h 2079137"/>
              <a:gd name="connsiteX126" fmla="*/ 5245234 w 12192000"/>
              <a:gd name="connsiteY126" fmla="*/ 1738520 h 2079137"/>
              <a:gd name="connsiteX127" fmla="*/ 5182955 w 12192000"/>
              <a:gd name="connsiteY127" fmla="*/ 1744622 h 2079137"/>
              <a:gd name="connsiteX128" fmla="*/ 5169506 w 12192000"/>
              <a:gd name="connsiteY128" fmla="*/ 1748993 h 2079137"/>
              <a:gd name="connsiteX129" fmla="*/ 5154299 w 12192000"/>
              <a:gd name="connsiteY129" fmla="*/ 1744080 h 2079137"/>
              <a:gd name="connsiteX130" fmla="*/ 5149917 w 12192000"/>
              <a:gd name="connsiteY130" fmla="*/ 1739727 h 2079137"/>
              <a:gd name="connsiteX131" fmla="*/ 5100319 w 12192000"/>
              <a:gd name="connsiteY131" fmla="*/ 1745797 h 2079137"/>
              <a:gd name="connsiteX132" fmla="*/ 5094361 w 12192000"/>
              <a:gd name="connsiteY132" fmla="*/ 1745767 h 2079137"/>
              <a:gd name="connsiteX133" fmla="*/ 5053410 w 12192000"/>
              <a:gd name="connsiteY133" fmla="*/ 1742790 h 2079137"/>
              <a:gd name="connsiteX134" fmla="*/ 4992711 w 12192000"/>
              <a:gd name="connsiteY134" fmla="*/ 1734075 h 2079137"/>
              <a:gd name="connsiteX135" fmla="*/ 4930098 w 12192000"/>
              <a:gd name="connsiteY135" fmla="*/ 1717312 h 2079137"/>
              <a:gd name="connsiteX136" fmla="*/ 4893834 w 12192000"/>
              <a:gd name="connsiteY136" fmla="*/ 1710028 h 2079137"/>
              <a:gd name="connsiteX137" fmla="*/ 4868730 w 12192000"/>
              <a:gd name="connsiteY137" fmla="*/ 1702384 h 2079137"/>
              <a:gd name="connsiteX138" fmla="*/ 4797925 w 12192000"/>
              <a:gd name="connsiteY138" fmla="*/ 1695535 h 2079137"/>
              <a:gd name="connsiteX139" fmla="*/ 4677670 w 12192000"/>
              <a:gd name="connsiteY139" fmla="*/ 1689453 h 2079137"/>
              <a:gd name="connsiteX140" fmla="*/ 4634248 w 12192000"/>
              <a:gd name="connsiteY140" fmla="*/ 1680227 h 2079137"/>
              <a:gd name="connsiteX141" fmla="*/ 4632434 w 12192000"/>
              <a:gd name="connsiteY141" fmla="*/ 1674607 h 2079137"/>
              <a:gd name="connsiteX142" fmla="*/ 4619204 w 12192000"/>
              <a:gd name="connsiteY142" fmla="*/ 1672507 h 2079137"/>
              <a:gd name="connsiteX143" fmla="*/ 4616283 w 12192000"/>
              <a:gd name="connsiteY143" fmla="*/ 1670977 h 2079137"/>
              <a:gd name="connsiteX144" fmla="*/ 4598926 w 12192000"/>
              <a:gd name="connsiteY144" fmla="*/ 1663178 h 2079137"/>
              <a:gd name="connsiteX145" fmla="*/ 4547069 w 12192000"/>
              <a:gd name="connsiteY145" fmla="*/ 1670642 h 2079137"/>
              <a:gd name="connsiteX146" fmla="*/ 4523516 w 12192000"/>
              <a:gd name="connsiteY146" fmla="*/ 1669785 h 2079137"/>
              <a:gd name="connsiteX147" fmla="*/ 4500586 w 12192000"/>
              <a:gd name="connsiteY147" fmla="*/ 1675912 h 2079137"/>
              <a:gd name="connsiteX148" fmla="*/ 4488196 w 12192000"/>
              <a:gd name="connsiteY148" fmla="*/ 1683463 h 2079137"/>
              <a:gd name="connsiteX149" fmla="*/ 4445463 w 12192000"/>
              <a:gd name="connsiteY149" fmla="*/ 1695634 h 2079137"/>
              <a:gd name="connsiteX150" fmla="*/ 4446550 w 12192000"/>
              <a:gd name="connsiteY150" fmla="*/ 1680538 h 2079137"/>
              <a:gd name="connsiteX151" fmla="*/ 4365375 w 12192000"/>
              <a:gd name="connsiteY151" fmla="*/ 1697935 h 2079137"/>
              <a:gd name="connsiteX152" fmla="*/ 4305123 w 12192000"/>
              <a:gd name="connsiteY152" fmla="*/ 1714185 h 2079137"/>
              <a:gd name="connsiteX153" fmla="*/ 4292665 w 12192000"/>
              <a:gd name="connsiteY153" fmla="*/ 1720703 h 2079137"/>
              <a:gd name="connsiteX154" fmla="*/ 4276789 w 12192000"/>
              <a:gd name="connsiteY154" fmla="*/ 1718367 h 2079137"/>
              <a:gd name="connsiteX155" fmla="*/ 4271683 w 12192000"/>
              <a:gd name="connsiteY155" fmla="*/ 1714801 h 2079137"/>
              <a:gd name="connsiteX156" fmla="*/ 4223918 w 12192000"/>
              <a:gd name="connsiteY156" fmla="*/ 1728936 h 2079137"/>
              <a:gd name="connsiteX157" fmla="*/ 4218039 w 12192000"/>
              <a:gd name="connsiteY157" fmla="*/ 1729885 h 2079137"/>
              <a:gd name="connsiteX158" fmla="*/ 4177153 w 12192000"/>
              <a:gd name="connsiteY158" fmla="*/ 1733691 h 2079137"/>
              <a:gd name="connsiteX159" fmla="*/ 4051032 w 12192000"/>
              <a:gd name="connsiteY159" fmla="*/ 1728886 h 2079137"/>
              <a:gd name="connsiteX160" fmla="*/ 4013978 w 12192000"/>
              <a:gd name="connsiteY160" fmla="*/ 1727679 h 2079137"/>
              <a:gd name="connsiteX161" fmla="*/ 3987857 w 12192000"/>
              <a:gd name="connsiteY161" fmla="*/ 1724282 h 2079137"/>
              <a:gd name="connsiteX162" fmla="*/ 3916852 w 12192000"/>
              <a:gd name="connsiteY162" fmla="*/ 1729184 h 2079137"/>
              <a:gd name="connsiteX163" fmla="*/ 3797263 w 12192000"/>
              <a:gd name="connsiteY163" fmla="*/ 1742976 h 2079137"/>
              <a:gd name="connsiteX164" fmla="*/ 3752806 w 12192000"/>
              <a:gd name="connsiteY164" fmla="*/ 1741033 h 2079137"/>
              <a:gd name="connsiteX165" fmla="*/ 3749997 w 12192000"/>
              <a:gd name="connsiteY165" fmla="*/ 1735799 h 2079137"/>
              <a:gd name="connsiteX166" fmla="*/ 3736582 w 12192000"/>
              <a:gd name="connsiteY166" fmla="*/ 1735907 h 2079137"/>
              <a:gd name="connsiteX167" fmla="*/ 3733428 w 12192000"/>
              <a:gd name="connsiteY167" fmla="*/ 1734881 h 2079137"/>
              <a:gd name="connsiteX168" fmla="*/ 3714911 w 12192000"/>
              <a:gd name="connsiteY168" fmla="*/ 1730056 h 2079137"/>
              <a:gd name="connsiteX169" fmla="*/ 3665172 w 12192000"/>
              <a:gd name="connsiteY169" fmla="*/ 1745936 h 2079137"/>
              <a:gd name="connsiteX170" fmla="*/ 3552006 w 12192000"/>
              <a:gd name="connsiteY170" fmla="*/ 1755220 h 2079137"/>
              <a:gd name="connsiteX171" fmla="*/ 3390301 w 12192000"/>
              <a:gd name="connsiteY171" fmla="*/ 1762546 h 2079137"/>
              <a:gd name="connsiteX172" fmla="*/ 3264312 w 12192000"/>
              <a:gd name="connsiteY172" fmla="*/ 1774620 h 2079137"/>
              <a:gd name="connsiteX173" fmla="*/ 3106901 w 12192000"/>
              <a:gd name="connsiteY173" fmla="*/ 1804264 h 2079137"/>
              <a:gd name="connsiteX174" fmla="*/ 2993303 w 12192000"/>
              <a:gd name="connsiteY174" fmla="*/ 1806542 h 2079137"/>
              <a:gd name="connsiteX175" fmla="*/ 2979115 w 12192000"/>
              <a:gd name="connsiteY175" fmla="*/ 1815432 h 2079137"/>
              <a:gd name="connsiteX176" fmla="*/ 2963118 w 12192000"/>
              <a:gd name="connsiteY176" fmla="*/ 1820962 h 2079137"/>
              <a:gd name="connsiteX177" fmla="*/ 2961156 w 12192000"/>
              <a:gd name="connsiteY177" fmla="*/ 1820297 h 2079137"/>
              <a:gd name="connsiteX178" fmla="*/ 2925719 w 12192000"/>
              <a:gd name="connsiteY178" fmla="*/ 1828468 h 2079137"/>
              <a:gd name="connsiteX179" fmla="*/ 2857951 w 12192000"/>
              <a:gd name="connsiteY179" fmla="*/ 1842496 h 2079137"/>
              <a:gd name="connsiteX180" fmla="*/ 2857427 w 12192000"/>
              <a:gd name="connsiteY180" fmla="*/ 1841591 h 2079137"/>
              <a:gd name="connsiteX181" fmla="*/ 2846731 w 12192000"/>
              <a:gd name="connsiteY181" fmla="*/ 1839316 h 2079137"/>
              <a:gd name="connsiteX182" fmla="*/ 2826290 w 12192000"/>
              <a:gd name="connsiteY182" fmla="*/ 1837274 h 2079137"/>
              <a:gd name="connsiteX183" fmla="*/ 2779146 w 12192000"/>
              <a:gd name="connsiteY183" fmla="*/ 1820071 h 2079137"/>
              <a:gd name="connsiteX184" fmla="*/ 2739608 w 12192000"/>
              <a:gd name="connsiteY184" fmla="*/ 1827861 h 2079137"/>
              <a:gd name="connsiteX185" fmla="*/ 2731631 w 12192000"/>
              <a:gd name="connsiteY185" fmla="*/ 1828881 h 2079137"/>
              <a:gd name="connsiteX186" fmla="*/ 2731464 w 12192000"/>
              <a:gd name="connsiteY186" fmla="*/ 1828677 h 2079137"/>
              <a:gd name="connsiteX187" fmla="*/ 2723037 w 12192000"/>
              <a:gd name="connsiteY187" fmla="*/ 1829303 h 2079137"/>
              <a:gd name="connsiteX188" fmla="*/ 2701616 w 12192000"/>
              <a:gd name="connsiteY188" fmla="*/ 1832725 h 2079137"/>
              <a:gd name="connsiteX189" fmla="*/ 2696239 w 12192000"/>
              <a:gd name="connsiteY189" fmla="*/ 1831904 h 2079137"/>
              <a:gd name="connsiteX190" fmla="*/ 2663445 w 12192000"/>
              <a:gd name="connsiteY190" fmla="*/ 1825958 h 2079137"/>
              <a:gd name="connsiteX191" fmla="*/ 2560925 w 12192000"/>
              <a:gd name="connsiteY191" fmla="*/ 1829094 h 2079137"/>
              <a:gd name="connsiteX192" fmla="*/ 2458739 w 12192000"/>
              <a:gd name="connsiteY192" fmla="*/ 1834479 h 2079137"/>
              <a:gd name="connsiteX193" fmla="*/ 2356074 w 12192000"/>
              <a:gd name="connsiteY193" fmla="*/ 1836991 h 2079137"/>
              <a:gd name="connsiteX194" fmla="*/ 2304241 w 12192000"/>
              <a:gd name="connsiteY194" fmla="*/ 1822021 h 2079137"/>
              <a:gd name="connsiteX195" fmla="*/ 2298362 w 12192000"/>
              <a:gd name="connsiteY195" fmla="*/ 1822125 h 2079137"/>
              <a:gd name="connsiteX196" fmla="*/ 2283527 w 12192000"/>
              <a:gd name="connsiteY196" fmla="*/ 1826361 h 2079137"/>
              <a:gd name="connsiteX197" fmla="*/ 2278150 w 12192000"/>
              <a:gd name="connsiteY197" fmla="*/ 1828604 h 2079137"/>
              <a:gd name="connsiteX198" fmla="*/ 2269853 w 12192000"/>
              <a:gd name="connsiteY198" fmla="*/ 1830502 h 2079137"/>
              <a:gd name="connsiteX199" fmla="*/ 2269585 w 12192000"/>
              <a:gd name="connsiteY199" fmla="*/ 1830341 h 2079137"/>
              <a:gd name="connsiteX200" fmla="*/ 2225332 w 12192000"/>
              <a:gd name="connsiteY200" fmla="*/ 1845825 h 2079137"/>
              <a:gd name="connsiteX201" fmla="*/ 2169048 w 12192000"/>
              <a:gd name="connsiteY201" fmla="*/ 1837658 h 2079137"/>
              <a:gd name="connsiteX202" fmla="*/ 2147231 w 12192000"/>
              <a:gd name="connsiteY202" fmla="*/ 1839027 h 2079137"/>
              <a:gd name="connsiteX203" fmla="*/ 2135241 w 12192000"/>
              <a:gd name="connsiteY203" fmla="*/ 1838652 h 2079137"/>
              <a:gd name="connsiteX204" fmla="*/ 2099215 w 12192000"/>
              <a:gd name="connsiteY204" fmla="*/ 1850768 h 2079137"/>
              <a:gd name="connsiteX205" fmla="*/ 2094046 w 12192000"/>
              <a:gd name="connsiteY205" fmla="*/ 1850806 h 2079137"/>
              <a:gd name="connsiteX206" fmla="*/ 2071850 w 12192000"/>
              <a:gd name="connsiteY206" fmla="*/ 1861319 h 2079137"/>
              <a:gd name="connsiteX207" fmla="*/ 2039607 w 12192000"/>
              <a:gd name="connsiteY207" fmla="*/ 1874318 h 2079137"/>
              <a:gd name="connsiteX208" fmla="*/ 2037289 w 12192000"/>
              <a:gd name="connsiteY208" fmla="*/ 1874025 h 2079137"/>
              <a:gd name="connsiteX209" fmla="*/ 2023615 w 12192000"/>
              <a:gd name="connsiteY209" fmla="*/ 1881562 h 2079137"/>
              <a:gd name="connsiteX210" fmla="*/ 1957176 w 12192000"/>
              <a:gd name="connsiteY210" fmla="*/ 1898709 h 2079137"/>
              <a:gd name="connsiteX211" fmla="*/ 1858081 w 12192000"/>
              <a:gd name="connsiteY211" fmla="*/ 1923144 h 2079137"/>
              <a:gd name="connsiteX212" fmla="*/ 1738865 w 12192000"/>
              <a:gd name="connsiteY212" fmla="*/ 1944965 h 2079137"/>
              <a:gd name="connsiteX213" fmla="*/ 1616692 w 12192000"/>
              <a:gd name="connsiteY213" fmla="*/ 1989107 h 2079137"/>
              <a:gd name="connsiteX214" fmla="*/ 1411898 w 12192000"/>
              <a:gd name="connsiteY214" fmla="*/ 2046254 h 2079137"/>
              <a:gd name="connsiteX215" fmla="*/ 1375780 w 12192000"/>
              <a:gd name="connsiteY215" fmla="*/ 2047961 h 2079137"/>
              <a:gd name="connsiteX216" fmla="*/ 1375707 w 12192000"/>
              <a:gd name="connsiteY216" fmla="*/ 2047981 h 2079137"/>
              <a:gd name="connsiteX217" fmla="*/ 1285585 w 12192000"/>
              <a:gd name="connsiteY217" fmla="*/ 2047113 h 2079137"/>
              <a:gd name="connsiteX218" fmla="*/ 1263658 w 12192000"/>
              <a:gd name="connsiteY218" fmla="*/ 2041397 h 2079137"/>
              <a:gd name="connsiteX219" fmla="*/ 1170403 w 12192000"/>
              <a:gd name="connsiteY219" fmla="*/ 2033399 h 2079137"/>
              <a:gd name="connsiteX220" fmla="*/ 1153718 w 12192000"/>
              <a:gd name="connsiteY220" fmla="*/ 2029576 h 2079137"/>
              <a:gd name="connsiteX221" fmla="*/ 1133937 w 12192000"/>
              <a:gd name="connsiteY221" fmla="*/ 2032149 h 2079137"/>
              <a:gd name="connsiteX222" fmla="*/ 1054999 w 12192000"/>
              <a:gd name="connsiteY222" fmla="*/ 2043242 h 2079137"/>
              <a:gd name="connsiteX223" fmla="*/ 1018405 w 12192000"/>
              <a:gd name="connsiteY223" fmla="*/ 2048281 h 2079137"/>
              <a:gd name="connsiteX224" fmla="*/ 1016563 w 12192000"/>
              <a:gd name="connsiteY224" fmla="*/ 2051718 h 2079137"/>
              <a:gd name="connsiteX225" fmla="*/ 1008284 w 12192000"/>
              <a:gd name="connsiteY225" fmla="*/ 2046742 h 2079137"/>
              <a:gd name="connsiteX226" fmla="*/ 981974 w 12192000"/>
              <a:gd name="connsiteY226" fmla="*/ 2048363 h 2079137"/>
              <a:gd name="connsiteX227" fmla="*/ 971903 w 12192000"/>
              <a:gd name="connsiteY227" fmla="*/ 2053484 h 2079137"/>
              <a:gd name="connsiteX228" fmla="*/ 954015 w 12192000"/>
              <a:gd name="connsiteY228" fmla="*/ 2052529 h 2079137"/>
              <a:gd name="connsiteX229" fmla="*/ 839571 w 12192000"/>
              <a:gd name="connsiteY229" fmla="*/ 2046509 h 2079137"/>
              <a:gd name="connsiteX230" fmla="*/ 823321 w 12192000"/>
              <a:gd name="connsiteY230" fmla="*/ 2054296 h 2079137"/>
              <a:gd name="connsiteX231" fmla="*/ 800990 w 12192000"/>
              <a:gd name="connsiteY231" fmla="*/ 2051523 h 2079137"/>
              <a:gd name="connsiteX232" fmla="*/ 776439 w 12192000"/>
              <a:gd name="connsiteY232" fmla="*/ 2062634 h 2079137"/>
              <a:gd name="connsiteX233" fmla="*/ 763041 w 12192000"/>
              <a:gd name="connsiteY233" fmla="*/ 2063995 h 2079137"/>
              <a:gd name="connsiteX234" fmla="*/ 757863 w 12192000"/>
              <a:gd name="connsiteY234" fmla="*/ 2065877 h 2079137"/>
              <a:gd name="connsiteX235" fmla="*/ 745053 w 12192000"/>
              <a:gd name="connsiteY235" fmla="*/ 2051831 h 2079137"/>
              <a:gd name="connsiteX236" fmla="*/ 722609 w 12192000"/>
              <a:gd name="connsiteY236" fmla="*/ 2049504 h 2079137"/>
              <a:gd name="connsiteX237" fmla="*/ 717618 w 12192000"/>
              <a:gd name="connsiteY237" fmla="*/ 2042131 h 2079137"/>
              <a:gd name="connsiteX238" fmla="*/ 703285 w 12192000"/>
              <a:gd name="connsiteY238" fmla="*/ 2046808 h 2079137"/>
              <a:gd name="connsiteX239" fmla="*/ 680199 w 12192000"/>
              <a:gd name="connsiteY239" fmla="*/ 2051947 h 2079137"/>
              <a:gd name="connsiteX240" fmla="*/ 667351 w 12192000"/>
              <a:gd name="connsiteY240" fmla="*/ 2054469 h 2079137"/>
              <a:gd name="connsiteX241" fmla="*/ 660961 w 12192000"/>
              <a:gd name="connsiteY241" fmla="*/ 2049404 h 2079137"/>
              <a:gd name="connsiteX242" fmla="*/ 638282 w 12192000"/>
              <a:gd name="connsiteY242" fmla="*/ 2060093 h 2079137"/>
              <a:gd name="connsiteX243" fmla="*/ 583551 w 12192000"/>
              <a:gd name="connsiteY243" fmla="*/ 2070197 h 2079137"/>
              <a:gd name="connsiteX244" fmla="*/ 525274 w 12192000"/>
              <a:gd name="connsiteY244" fmla="*/ 2079137 h 2079137"/>
              <a:gd name="connsiteX245" fmla="*/ 405635 w 12192000"/>
              <a:gd name="connsiteY245" fmla="*/ 2059339 h 2079137"/>
              <a:gd name="connsiteX246" fmla="*/ 281555 w 12192000"/>
              <a:gd name="connsiteY246" fmla="*/ 2022847 h 2079137"/>
              <a:gd name="connsiteX247" fmla="*/ 98513 w 12192000"/>
              <a:gd name="connsiteY247" fmla="*/ 1969504 h 2079137"/>
              <a:gd name="connsiteX248" fmla="*/ 56191 w 12192000"/>
              <a:gd name="connsiteY248" fmla="*/ 1950709 h 2079137"/>
              <a:gd name="connsiteX249" fmla="*/ 0 w 12192000"/>
              <a:gd name="connsiteY249" fmla="*/ 1935789 h 207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12192000" h="2079137">
                <a:moveTo>
                  <a:pt x="12160143" y="831692"/>
                </a:moveTo>
                <a:lnTo>
                  <a:pt x="12159112" y="833361"/>
                </a:lnTo>
                <a:cubicBezTo>
                  <a:pt x="12157915" y="833832"/>
                  <a:pt x="12157402" y="833649"/>
                  <a:pt x="12158912" y="832430"/>
                </a:cubicBezTo>
                <a:close/>
                <a:moveTo>
                  <a:pt x="0" y="0"/>
                </a:moveTo>
                <a:lnTo>
                  <a:pt x="12192000" y="0"/>
                </a:lnTo>
                <a:lnTo>
                  <a:pt x="12192000" y="558063"/>
                </a:lnTo>
                <a:lnTo>
                  <a:pt x="12189259" y="810508"/>
                </a:lnTo>
                <a:lnTo>
                  <a:pt x="12170847" y="825280"/>
                </a:lnTo>
                <a:lnTo>
                  <a:pt x="12160143" y="831692"/>
                </a:lnTo>
                <a:lnTo>
                  <a:pt x="12163806" y="825759"/>
                </a:lnTo>
                <a:cubicBezTo>
                  <a:pt x="12125449" y="821525"/>
                  <a:pt x="12082203" y="824698"/>
                  <a:pt x="12056557" y="810176"/>
                </a:cubicBezTo>
                <a:cubicBezTo>
                  <a:pt x="12050902" y="790976"/>
                  <a:pt x="11923731" y="799312"/>
                  <a:pt x="11900316" y="789618"/>
                </a:cubicBezTo>
                <a:cubicBezTo>
                  <a:pt x="11841702" y="803374"/>
                  <a:pt x="11823963" y="832645"/>
                  <a:pt x="11791206" y="824176"/>
                </a:cubicBezTo>
                <a:cubicBezTo>
                  <a:pt x="11768977" y="817380"/>
                  <a:pt x="11683857" y="828947"/>
                  <a:pt x="11659257" y="800841"/>
                </a:cubicBezTo>
                <a:cubicBezTo>
                  <a:pt x="11617173" y="818107"/>
                  <a:pt x="11602556" y="790694"/>
                  <a:pt x="11569789" y="797135"/>
                </a:cubicBezTo>
                <a:cubicBezTo>
                  <a:pt x="11498310" y="795094"/>
                  <a:pt x="11458472" y="819882"/>
                  <a:pt x="11367885" y="791985"/>
                </a:cubicBezTo>
                <a:cubicBezTo>
                  <a:pt x="11325508" y="798158"/>
                  <a:pt x="11266580" y="755023"/>
                  <a:pt x="11174663" y="788721"/>
                </a:cubicBezTo>
                <a:cubicBezTo>
                  <a:pt x="11122703" y="792192"/>
                  <a:pt x="11150009" y="775410"/>
                  <a:pt x="11068220" y="786994"/>
                </a:cubicBezTo>
                <a:cubicBezTo>
                  <a:pt x="11046931" y="759861"/>
                  <a:pt x="10919185" y="793102"/>
                  <a:pt x="10893266" y="794013"/>
                </a:cubicBezTo>
                <a:cubicBezTo>
                  <a:pt x="10874184" y="776189"/>
                  <a:pt x="10862860" y="788743"/>
                  <a:pt x="10844025" y="789857"/>
                </a:cubicBezTo>
                <a:cubicBezTo>
                  <a:pt x="10836453" y="779294"/>
                  <a:pt x="10820690" y="778184"/>
                  <a:pt x="10814353" y="789010"/>
                </a:cubicBezTo>
                <a:cubicBezTo>
                  <a:pt x="10819669" y="816016"/>
                  <a:pt x="10754019" y="789067"/>
                  <a:pt x="10748393" y="806738"/>
                </a:cubicBezTo>
                <a:cubicBezTo>
                  <a:pt x="10687156" y="807873"/>
                  <a:pt x="10550299" y="781800"/>
                  <a:pt x="10468256" y="778733"/>
                </a:cubicBezTo>
                <a:cubicBezTo>
                  <a:pt x="10436666" y="770025"/>
                  <a:pt x="10371995" y="797252"/>
                  <a:pt x="10256131" y="788332"/>
                </a:cubicBezTo>
                <a:cubicBezTo>
                  <a:pt x="10240995" y="781626"/>
                  <a:pt x="10182664" y="765742"/>
                  <a:pt x="10177442" y="777371"/>
                </a:cubicBezTo>
                <a:cubicBezTo>
                  <a:pt x="10141447" y="775683"/>
                  <a:pt x="10030323" y="810071"/>
                  <a:pt x="10006086" y="792651"/>
                </a:cubicBezTo>
                <a:cubicBezTo>
                  <a:pt x="10009448" y="818833"/>
                  <a:pt x="9960389" y="791426"/>
                  <a:pt x="9952382" y="815411"/>
                </a:cubicBezTo>
                <a:lnTo>
                  <a:pt x="9926457" y="827295"/>
                </a:lnTo>
                <a:lnTo>
                  <a:pt x="9843405" y="867046"/>
                </a:lnTo>
                <a:lnTo>
                  <a:pt x="9830866" y="875047"/>
                </a:lnTo>
                <a:lnTo>
                  <a:pt x="9801807" y="872272"/>
                </a:lnTo>
                <a:lnTo>
                  <a:pt x="9785653" y="861743"/>
                </a:lnTo>
                <a:lnTo>
                  <a:pt x="9781177" y="864820"/>
                </a:lnTo>
                <a:cubicBezTo>
                  <a:pt x="9776153" y="871003"/>
                  <a:pt x="9773556" y="874842"/>
                  <a:pt x="9768640" y="869379"/>
                </a:cubicBezTo>
                <a:lnTo>
                  <a:pt x="9712211" y="900283"/>
                </a:lnTo>
                <a:cubicBezTo>
                  <a:pt x="9706243" y="902750"/>
                  <a:pt x="9698952" y="902954"/>
                  <a:pt x="9689465" y="899268"/>
                </a:cubicBezTo>
                <a:cubicBezTo>
                  <a:pt x="9670819" y="902906"/>
                  <a:pt x="9618108" y="917739"/>
                  <a:pt x="9600339" y="922112"/>
                </a:cubicBezTo>
                <a:lnTo>
                  <a:pt x="9582850" y="925510"/>
                </a:lnTo>
                <a:cubicBezTo>
                  <a:pt x="9574400" y="928631"/>
                  <a:pt x="9556868" y="938130"/>
                  <a:pt x="9549638" y="940845"/>
                </a:cubicBezTo>
                <a:cubicBezTo>
                  <a:pt x="9543792" y="942327"/>
                  <a:pt x="9546812" y="939351"/>
                  <a:pt x="9539471" y="941799"/>
                </a:cubicBezTo>
                <a:cubicBezTo>
                  <a:pt x="9538994" y="947702"/>
                  <a:pt x="9536009" y="953248"/>
                  <a:pt x="9505592" y="955533"/>
                </a:cubicBezTo>
                <a:cubicBezTo>
                  <a:pt x="9486013" y="968563"/>
                  <a:pt x="9460860" y="978842"/>
                  <a:pt x="9432569" y="985377"/>
                </a:cubicBezTo>
                <a:cubicBezTo>
                  <a:pt x="9426990" y="980335"/>
                  <a:pt x="9418918" y="990185"/>
                  <a:pt x="9414216" y="992655"/>
                </a:cubicBezTo>
                <a:cubicBezTo>
                  <a:pt x="9412644" y="989014"/>
                  <a:pt x="9400057" y="989255"/>
                  <a:pt x="9397106" y="992980"/>
                </a:cubicBezTo>
                <a:cubicBezTo>
                  <a:pt x="9314093" y="1020862"/>
                  <a:pt x="9349678" y="978420"/>
                  <a:pt x="9305108" y="1007767"/>
                </a:cubicBezTo>
                <a:cubicBezTo>
                  <a:pt x="9296670" y="1010324"/>
                  <a:pt x="9289251" y="1009612"/>
                  <a:pt x="9282434" y="1007523"/>
                </a:cubicBezTo>
                <a:lnTo>
                  <a:pt x="9271941" y="1002839"/>
                </a:lnTo>
                <a:lnTo>
                  <a:pt x="9238227" y="1017668"/>
                </a:lnTo>
                <a:cubicBezTo>
                  <a:pt x="9221294" y="1023415"/>
                  <a:pt x="9203166" y="1027997"/>
                  <a:pt x="9184265" y="1031275"/>
                </a:cubicBezTo>
                <a:cubicBezTo>
                  <a:pt x="9178371" y="1024135"/>
                  <a:pt x="9165618" y="1036637"/>
                  <a:pt x="9159000" y="1039569"/>
                </a:cubicBezTo>
                <a:cubicBezTo>
                  <a:pt x="9157881" y="1034602"/>
                  <a:pt x="9141725" y="1033964"/>
                  <a:pt x="9137031" y="1038699"/>
                </a:cubicBezTo>
                <a:cubicBezTo>
                  <a:pt x="9023973" y="1069523"/>
                  <a:pt x="9079946" y="1015706"/>
                  <a:pt x="9015702" y="1051400"/>
                </a:cubicBezTo>
                <a:lnTo>
                  <a:pt x="8971403" y="1040542"/>
                </a:lnTo>
                <a:lnTo>
                  <a:pt x="8961826" y="1045364"/>
                </a:lnTo>
                <a:cubicBezTo>
                  <a:pt x="8922837" y="1050010"/>
                  <a:pt x="8909116" y="1040754"/>
                  <a:pt x="8888623" y="1053908"/>
                </a:cubicBezTo>
                <a:cubicBezTo>
                  <a:pt x="8850424" y="1035587"/>
                  <a:pt x="8865892" y="1054194"/>
                  <a:pt x="8841066" y="1060421"/>
                </a:cubicBezTo>
                <a:cubicBezTo>
                  <a:pt x="8818353" y="1064878"/>
                  <a:pt x="8775995" y="1076068"/>
                  <a:pt x="8752342" y="1080646"/>
                </a:cubicBezTo>
                <a:cubicBezTo>
                  <a:pt x="8736966" y="1099406"/>
                  <a:pt x="8723186" y="1079948"/>
                  <a:pt x="8699139" y="1087885"/>
                </a:cubicBezTo>
                <a:cubicBezTo>
                  <a:pt x="8688630" y="1095506"/>
                  <a:pt x="8680324" y="1097539"/>
                  <a:pt x="8667273" y="1092062"/>
                </a:cubicBezTo>
                <a:cubicBezTo>
                  <a:pt x="8619205" y="1128818"/>
                  <a:pt x="8634590" y="1097116"/>
                  <a:pt x="8586064" y="1114603"/>
                </a:cubicBezTo>
                <a:cubicBezTo>
                  <a:pt x="8544721" y="1131913"/>
                  <a:pt x="8496602" y="1145520"/>
                  <a:pt x="8460312" y="1179878"/>
                </a:cubicBezTo>
                <a:cubicBezTo>
                  <a:pt x="8454266" y="1189140"/>
                  <a:pt x="8435781" y="1194455"/>
                  <a:pt x="8419023" y="1191748"/>
                </a:cubicBezTo>
                <a:cubicBezTo>
                  <a:pt x="8416138" y="1191283"/>
                  <a:pt x="8413416" y="1190591"/>
                  <a:pt x="8410939" y="1189696"/>
                </a:cubicBezTo>
                <a:cubicBezTo>
                  <a:pt x="8390077" y="1213458"/>
                  <a:pt x="8370324" y="1205397"/>
                  <a:pt x="8362040" y="1220820"/>
                </a:cubicBezTo>
                <a:cubicBezTo>
                  <a:pt x="8320616" y="1231942"/>
                  <a:pt x="8281663" y="1222882"/>
                  <a:pt x="8273677" y="1236495"/>
                </a:cubicBezTo>
                <a:cubicBezTo>
                  <a:pt x="8251358" y="1238573"/>
                  <a:pt x="8216738" y="1228341"/>
                  <a:pt x="8204283" y="1243537"/>
                </a:cubicBezTo>
                <a:cubicBezTo>
                  <a:pt x="8198634" y="1233135"/>
                  <a:pt x="8181550" y="1254947"/>
                  <a:pt x="8166550" y="1249551"/>
                </a:cubicBezTo>
                <a:cubicBezTo>
                  <a:pt x="8155570" y="1244572"/>
                  <a:pt x="8147825" y="1250027"/>
                  <a:pt x="8137785" y="1251636"/>
                </a:cubicBezTo>
                <a:cubicBezTo>
                  <a:pt x="8123427" y="1248361"/>
                  <a:pt x="8081662" y="1261833"/>
                  <a:pt x="8071596" y="1269274"/>
                </a:cubicBezTo>
                <a:cubicBezTo>
                  <a:pt x="8048949" y="1293759"/>
                  <a:pt x="7983924" y="1284712"/>
                  <a:pt x="7964816" y="1303668"/>
                </a:cubicBezTo>
                <a:cubicBezTo>
                  <a:pt x="7957137" y="1306992"/>
                  <a:pt x="7949335" y="1308861"/>
                  <a:pt x="7941495" y="1309821"/>
                </a:cubicBezTo>
                <a:lnTo>
                  <a:pt x="7919123" y="1310466"/>
                </a:lnTo>
                <a:lnTo>
                  <a:pt x="7911902" y="1306569"/>
                </a:lnTo>
                <a:lnTo>
                  <a:pt x="7898703" y="1309208"/>
                </a:lnTo>
                <a:lnTo>
                  <a:pt x="7894703" y="1308939"/>
                </a:lnTo>
                <a:lnTo>
                  <a:pt x="7872267" y="1308370"/>
                </a:lnTo>
                <a:cubicBezTo>
                  <a:pt x="7886550" y="1330359"/>
                  <a:pt x="7812648" y="1314851"/>
                  <a:pt x="7836454" y="1331265"/>
                </a:cubicBezTo>
                <a:cubicBezTo>
                  <a:pt x="7798907" y="1336933"/>
                  <a:pt x="7831419" y="1351068"/>
                  <a:pt x="7782451" y="1339601"/>
                </a:cubicBezTo>
                <a:cubicBezTo>
                  <a:pt x="7727636" y="1365002"/>
                  <a:pt x="7583002" y="1338768"/>
                  <a:pt x="7542969" y="1372495"/>
                </a:cubicBezTo>
                <a:cubicBezTo>
                  <a:pt x="7546396" y="1360942"/>
                  <a:pt x="7492851" y="1424323"/>
                  <a:pt x="7476832" y="1431655"/>
                </a:cubicBezTo>
                <a:cubicBezTo>
                  <a:pt x="7439619" y="1443703"/>
                  <a:pt x="7425596" y="1454661"/>
                  <a:pt x="7370237" y="1474339"/>
                </a:cubicBezTo>
                <a:cubicBezTo>
                  <a:pt x="7316246" y="1485928"/>
                  <a:pt x="7281903" y="1512712"/>
                  <a:pt x="7222223" y="1510199"/>
                </a:cubicBezTo>
                <a:cubicBezTo>
                  <a:pt x="7221190" y="1514030"/>
                  <a:pt x="7218885" y="1517398"/>
                  <a:pt x="7215703" y="1520424"/>
                </a:cubicBezTo>
                <a:lnTo>
                  <a:pt x="7204548" y="1528145"/>
                </a:lnTo>
                <a:lnTo>
                  <a:pt x="7202038" y="1527954"/>
                </a:lnTo>
                <a:lnTo>
                  <a:pt x="7173860" y="1541605"/>
                </a:lnTo>
                <a:lnTo>
                  <a:pt x="7155079" y="1552495"/>
                </a:lnTo>
                <a:lnTo>
                  <a:pt x="7149757" y="1552732"/>
                </a:lnTo>
                <a:cubicBezTo>
                  <a:pt x="7141378" y="1554948"/>
                  <a:pt x="7115959" y="1563256"/>
                  <a:pt x="7104804" y="1565792"/>
                </a:cubicBezTo>
                <a:cubicBezTo>
                  <a:pt x="7099811" y="1550850"/>
                  <a:pt x="7096935" y="1561973"/>
                  <a:pt x="7082824" y="1567947"/>
                </a:cubicBezTo>
                <a:cubicBezTo>
                  <a:pt x="7071919" y="1546070"/>
                  <a:pt x="7039417" y="1570606"/>
                  <a:pt x="7021520" y="1562334"/>
                </a:cubicBezTo>
                <a:cubicBezTo>
                  <a:pt x="7011400" y="1567217"/>
                  <a:pt x="7000495" y="1571981"/>
                  <a:pt x="6988956" y="1576442"/>
                </a:cubicBezTo>
                <a:lnTo>
                  <a:pt x="6981922" y="1578821"/>
                </a:lnTo>
                <a:lnTo>
                  <a:pt x="6981583" y="1578678"/>
                </a:lnTo>
                <a:cubicBezTo>
                  <a:pt x="6979627" y="1578791"/>
                  <a:pt x="6977153" y="1579421"/>
                  <a:pt x="6973762" y="1580811"/>
                </a:cubicBezTo>
                <a:lnTo>
                  <a:pt x="6969093" y="1583157"/>
                </a:lnTo>
                <a:lnTo>
                  <a:pt x="6890037" y="1575825"/>
                </a:lnTo>
                <a:cubicBezTo>
                  <a:pt x="6849459" y="1579997"/>
                  <a:pt x="6820022" y="1566922"/>
                  <a:pt x="6785054" y="1582200"/>
                </a:cubicBezTo>
                <a:cubicBezTo>
                  <a:pt x="6747047" y="1586037"/>
                  <a:pt x="6712794" y="1582954"/>
                  <a:pt x="6681692" y="1591296"/>
                </a:cubicBezTo>
                <a:cubicBezTo>
                  <a:pt x="6667557" y="1587501"/>
                  <a:pt x="6654822" y="1586753"/>
                  <a:pt x="6644556" y="1595940"/>
                </a:cubicBezTo>
                <a:cubicBezTo>
                  <a:pt x="6608615" y="1597269"/>
                  <a:pt x="6597697" y="1587005"/>
                  <a:pt x="6577106" y="1598261"/>
                </a:cubicBezTo>
                <a:lnTo>
                  <a:pt x="6544183" y="1596149"/>
                </a:lnTo>
                <a:lnTo>
                  <a:pt x="6540921" y="1593857"/>
                </a:lnTo>
                <a:lnTo>
                  <a:pt x="6535046" y="1593283"/>
                </a:lnTo>
                <a:lnTo>
                  <a:pt x="6519853" y="1595771"/>
                </a:lnTo>
                <a:lnTo>
                  <a:pt x="6514280" y="1597376"/>
                </a:lnTo>
                <a:cubicBezTo>
                  <a:pt x="6510385" y="1598232"/>
                  <a:pt x="6507735" y="1598481"/>
                  <a:pt x="6505824" y="1598298"/>
                </a:cubicBezTo>
                <a:lnTo>
                  <a:pt x="6505573" y="1598109"/>
                </a:lnTo>
                <a:lnTo>
                  <a:pt x="6497741" y="1599392"/>
                </a:lnTo>
                <a:cubicBezTo>
                  <a:pt x="6484628" y="1602044"/>
                  <a:pt x="6471968" y="1605085"/>
                  <a:pt x="6459992" y="1608358"/>
                </a:cubicBezTo>
                <a:cubicBezTo>
                  <a:pt x="6447037" y="1597612"/>
                  <a:pt x="6404274" y="1616787"/>
                  <a:pt x="6404572" y="1593771"/>
                </a:cubicBezTo>
                <a:cubicBezTo>
                  <a:pt x="6388277" y="1597519"/>
                  <a:pt x="6380141" y="1607970"/>
                  <a:pt x="6382671" y="1592612"/>
                </a:cubicBezTo>
                <a:lnTo>
                  <a:pt x="6369843" y="1590015"/>
                </a:lnTo>
                <a:lnTo>
                  <a:pt x="6269740" y="1614633"/>
                </a:lnTo>
                <a:lnTo>
                  <a:pt x="6255405" y="1620529"/>
                </a:lnTo>
                <a:cubicBezTo>
                  <a:pt x="6250911" y="1623016"/>
                  <a:pt x="6247090" y="1625968"/>
                  <a:pt x="6244248" y="1629561"/>
                </a:cubicBezTo>
                <a:cubicBezTo>
                  <a:pt x="6188859" y="1618246"/>
                  <a:pt x="6143250" y="1639346"/>
                  <a:pt x="6086396" y="1642666"/>
                </a:cubicBezTo>
                <a:cubicBezTo>
                  <a:pt x="6024311" y="1653696"/>
                  <a:pt x="5889522" y="1686499"/>
                  <a:pt x="5867429" y="1695554"/>
                </a:cubicBezTo>
                <a:cubicBezTo>
                  <a:pt x="5848669" y="1700350"/>
                  <a:pt x="5763994" y="1699795"/>
                  <a:pt x="5772864" y="1689002"/>
                </a:cubicBezTo>
                <a:cubicBezTo>
                  <a:pt x="5718480" y="1716048"/>
                  <a:pt x="5694188" y="1696562"/>
                  <a:pt x="5629833" y="1713273"/>
                </a:cubicBezTo>
                <a:lnTo>
                  <a:pt x="5504771" y="1725744"/>
                </a:lnTo>
                <a:lnTo>
                  <a:pt x="5490967" y="1726367"/>
                </a:lnTo>
                <a:lnTo>
                  <a:pt x="5486015" y="1721481"/>
                </a:lnTo>
                <a:lnTo>
                  <a:pt x="5439364" y="1721349"/>
                </a:lnTo>
                <a:cubicBezTo>
                  <a:pt x="5418850" y="1733129"/>
                  <a:pt x="5381503" y="1725668"/>
                  <a:pt x="5350025" y="1729885"/>
                </a:cubicBezTo>
                <a:lnTo>
                  <a:pt x="5336104" y="1734377"/>
                </a:lnTo>
                <a:lnTo>
                  <a:pt x="5245234" y="1738520"/>
                </a:lnTo>
                <a:lnTo>
                  <a:pt x="5182955" y="1744622"/>
                </a:lnTo>
                <a:lnTo>
                  <a:pt x="5169506" y="1748993"/>
                </a:lnTo>
                <a:lnTo>
                  <a:pt x="5154299" y="1744080"/>
                </a:lnTo>
                <a:cubicBezTo>
                  <a:pt x="5152463" y="1742751"/>
                  <a:pt x="5150989" y="1741283"/>
                  <a:pt x="5149917" y="1739727"/>
                </a:cubicBezTo>
                <a:lnTo>
                  <a:pt x="5100319" y="1745797"/>
                </a:lnTo>
                <a:lnTo>
                  <a:pt x="5094361" y="1745767"/>
                </a:lnTo>
                <a:lnTo>
                  <a:pt x="5053410" y="1742790"/>
                </a:lnTo>
                <a:lnTo>
                  <a:pt x="4992711" y="1734075"/>
                </a:lnTo>
                <a:cubicBezTo>
                  <a:pt x="4972764" y="1728527"/>
                  <a:pt x="4955480" y="1708667"/>
                  <a:pt x="4930098" y="1717312"/>
                </a:cubicBezTo>
                <a:cubicBezTo>
                  <a:pt x="4936142" y="1706767"/>
                  <a:pt x="4900350" y="1719438"/>
                  <a:pt x="4893834" y="1710028"/>
                </a:cubicBezTo>
                <a:cubicBezTo>
                  <a:pt x="4890113" y="1702277"/>
                  <a:pt x="4878389" y="1704314"/>
                  <a:pt x="4868730" y="1702384"/>
                </a:cubicBezTo>
                <a:cubicBezTo>
                  <a:pt x="4860577" y="1694955"/>
                  <a:pt x="4813519" y="1692594"/>
                  <a:pt x="4797925" y="1695535"/>
                </a:cubicBezTo>
                <a:cubicBezTo>
                  <a:pt x="4754973" y="1708626"/>
                  <a:pt x="4712186" y="1679830"/>
                  <a:pt x="4677670" y="1689453"/>
                </a:cubicBezTo>
                <a:cubicBezTo>
                  <a:pt x="4650390" y="1686902"/>
                  <a:pt x="4641786" y="1682702"/>
                  <a:pt x="4634248" y="1680227"/>
                </a:cubicBezTo>
                <a:lnTo>
                  <a:pt x="4632434" y="1674607"/>
                </a:lnTo>
                <a:lnTo>
                  <a:pt x="4619204" y="1672507"/>
                </a:lnTo>
                <a:lnTo>
                  <a:pt x="4616283" y="1670977"/>
                </a:lnTo>
                <a:cubicBezTo>
                  <a:pt x="4610716" y="1668036"/>
                  <a:pt x="4605090" y="1665277"/>
                  <a:pt x="4598926" y="1663178"/>
                </a:cubicBezTo>
                <a:cubicBezTo>
                  <a:pt x="4588025" y="1686237"/>
                  <a:pt x="4544698" y="1649138"/>
                  <a:pt x="4547069" y="1670642"/>
                </a:cubicBezTo>
                <a:lnTo>
                  <a:pt x="4523516" y="1669785"/>
                </a:lnTo>
                <a:lnTo>
                  <a:pt x="4500586" y="1675912"/>
                </a:lnTo>
                <a:lnTo>
                  <a:pt x="4488196" y="1683463"/>
                </a:lnTo>
                <a:lnTo>
                  <a:pt x="4445463" y="1695634"/>
                </a:lnTo>
                <a:lnTo>
                  <a:pt x="4446550" y="1680538"/>
                </a:lnTo>
                <a:lnTo>
                  <a:pt x="4365375" y="1697935"/>
                </a:lnTo>
                <a:lnTo>
                  <a:pt x="4305123" y="1714185"/>
                </a:lnTo>
                <a:lnTo>
                  <a:pt x="4292665" y="1720703"/>
                </a:lnTo>
                <a:lnTo>
                  <a:pt x="4276789" y="1718367"/>
                </a:lnTo>
                <a:cubicBezTo>
                  <a:pt x="4274740" y="1717359"/>
                  <a:pt x="4273021" y="1716157"/>
                  <a:pt x="4271683" y="1714801"/>
                </a:cubicBezTo>
                <a:lnTo>
                  <a:pt x="4223918" y="1728936"/>
                </a:lnTo>
                <a:lnTo>
                  <a:pt x="4218039" y="1729885"/>
                </a:lnTo>
                <a:lnTo>
                  <a:pt x="4177153" y="1733691"/>
                </a:lnTo>
                <a:lnTo>
                  <a:pt x="4051032" y="1728886"/>
                </a:lnTo>
                <a:cubicBezTo>
                  <a:pt x="4055072" y="1717510"/>
                  <a:pt x="4022108" y="1735873"/>
                  <a:pt x="4013978" y="1727679"/>
                </a:cubicBezTo>
                <a:cubicBezTo>
                  <a:pt x="4008905" y="1720660"/>
                  <a:pt x="3997723" y="1724594"/>
                  <a:pt x="3987857" y="1724282"/>
                </a:cubicBezTo>
                <a:cubicBezTo>
                  <a:pt x="3978476" y="1718309"/>
                  <a:pt x="3931683" y="1723723"/>
                  <a:pt x="3916852" y="1729184"/>
                </a:cubicBezTo>
                <a:cubicBezTo>
                  <a:pt x="3876910" y="1749138"/>
                  <a:pt x="3829523" y="1727824"/>
                  <a:pt x="3797263" y="1742976"/>
                </a:cubicBezTo>
                <a:cubicBezTo>
                  <a:pt x="3769922" y="1744951"/>
                  <a:pt x="3760682" y="1742230"/>
                  <a:pt x="3752806" y="1741033"/>
                </a:cubicBezTo>
                <a:lnTo>
                  <a:pt x="3749997" y="1735799"/>
                </a:lnTo>
                <a:lnTo>
                  <a:pt x="3736582" y="1735907"/>
                </a:lnTo>
                <a:lnTo>
                  <a:pt x="3733428" y="1734881"/>
                </a:lnTo>
                <a:cubicBezTo>
                  <a:pt x="3727408" y="1732899"/>
                  <a:pt x="3721365" y="1731108"/>
                  <a:pt x="3714911" y="1730056"/>
                </a:cubicBezTo>
                <a:cubicBezTo>
                  <a:pt x="3708355" y="1754554"/>
                  <a:pt x="3658933" y="1725152"/>
                  <a:pt x="3665172" y="1745936"/>
                </a:cubicBezTo>
                <a:cubicBezTo>
                  <a:pt x="3628569" y="1744420"/>
                  <a:pt x="3583742" y="1775884"/>
                  <a:pt x="3552006" y="1755220"/>
                </a:cubicBezTo>
                <a:cubicBezTo>
                  <a:pt x="3497522" y="1758390"/>
                  <a:pt x="3448310" y="1757433"/>
                  <a:pt x="3390301" y="1762546"/>
                </a:cubicBezTo>
                <a:cubicBezTo>
                  <a:pt x="3345266" y="1774524"/>
                  <a:pt x="3297039" y="1758531"/>
                  <a:pt x="3264312" y="1774620"/>
                </a:cubicBezTo>
                <a:cubicBezTo>
                  <a:pt x="3212634" y="1771139"/>
                  <a:pt x="3147905" y="1780248"/>
                  <a:pt x="3106901" y="1804264"/>
                </a:cubicBezTo>
                <a:cubicBezTo>
                  <a:pt x="3051355" y="1805490"/>
                  <a:pt x="3041708" y="1820368"/>
                  <a:pt x="2993303" y="1806542"/>
                </a:cubicBezTo>
                <a:cubicBezTo>
                  <a:pt x="2989182" y="1810139"/>
                  <a:pt x="2984377" y="1813039"/>
                  <a:pt x="2979115" y="1815432"/>
                </a:cubicBezTo>
                <a:lnTo>
                  <a:pt x="2963118" y="1820962"/>
                </a:lnTo>
                <a:lnTo>
                  <a:pt x="2961156" y="1820297"/>
                </a:lnTo>
                <a:lnTo>
                  <a:pt x="2925719" y="1828468"/>
                </a:lnTo>
                <a:lnTo>
                  <a:pt x="2857951" y="1842496"/>
                </a:lnTo>
                <a:lnTo>
                  <a:pt x="2857427" y="1841591"/>
                </a:lnTo>
                <a:cubicBezTo>
                  <a:pt x="2855386" y="1839734"/>
                  <a:pt x="2852250" y="1838690"/>
                  <a:pt x="2846731" y="1839316"/>
                </a:cubicBezTo>
                <a:cubicBezTo>
                  <a:pt x="2855175" y="1823564"/>
                  <a:pt x="2843311" y="1834035"/>
                  <a:pt x="2826290" y="1837274"/>
                </a:cubicBezTo>
                <a:cubicBezTo>
                  <a:pt x="2835609" y="1813530"/>
                  <a:pt x="2787284" y="1831665"/>
                  <a:pt x="2779146" y="1820071"/>
                </a:cubicBezTo>
                <a:cubicBezTo>
                  <a:pt x="2766432" y="1822985"/>
                  <a:pt x="2753158" y="1825635"/>
                  <a:pt x="2739608" y="1827861"/>
                </a:cubicBezTo>
                <a:lnTo>
                  <a:pt x="2731631" y="1828881"/>
                </a:lnTo>
                <a:cubicBezTo>
                  <a:pt x="2731575" y="1828813"/>
                  <a:pt x="2731521" y="1828744"/>
                  <a:pt x="2731464" y="1828677"/>
                </a:cubicBezTo>
                <a:cubicBezTo>
                  <a:pt x="2729715" y="1828415"/>
                  <a:pt x="2727085" y="1828569"/>
                  <a:pt x="2723037" y="1829303"/>
                </a:cubicBezTo>
                <a:lnTo>
                  <a:pt x="2701616" y="1832725"/>
                </a:lnTo>
                <a:lnTo>
                  <a:pt x="2696239" y="1831904"/>
                </a:lnTo>
                <a:lnTo>
                  <a:pt x="2663445" y="1825958"/>
                </a:lnTo>
                <a:cubicBezTo>
                  <a:pt x="2641260" y="1825904"/>
                  <a:pt x="2595040" y="1827674"/>
                  <a:pt x="2560925" y="1829094"/>
                </a:cubicBezTo>
                <a:cubicBezTo>
                  <a:pt x="2527977" y="1836499"/>
                  <a:pt x="2496507" y="1831991"/>
                  <a:pt x="2458739" y="1834479"/>
                </a:cubicBezTo>
                <a:cubicBezTo>
                  <a:pt x="2419379" y="1848893"/>
                  <a:pt x="2396428" y="1834257"/>
                  <a:pt x="2356074" y="1836991"/>
                </a:cubicBezTo>
                <a:cubicBezTo>
                  <a:pt x="2323435" y="1857644"/>
                  <a:pt x="2325610" y="1826053"/>
                  <a:pt x="2304241" y="1822021"/>
                </a:cubicBezTo>
                <a:lnTo>
                  <a:pt x="2298362" y="1822125"/>
                </a:lnTo>
                <a:lnTo>
                  <a:pt x="2283527" y="1826361"/>
                </a:lnTo>
                <a:lnTo>
                  <a:pt x="2278150" y="1828604"/>
                </a:lnTo>
                <a:cubicBezTo>
                  <a:pt x="2274371" y="1829907"/>
                  <a:pt x="2271762" y="1830461"/>
                  <a:pt x="2269853" y="1830502"/>
                </a:cubicBezTo>
                <a:lnTo>
                  <a:pt x="2269585" y="1830341"/>
                </a:lnTo>
                <a:lnTo>
                  <a:pt x="2225332" y="1845825"/>
                </a:lnTo>
                <a:cubicBezTo>
                  <a:pt x="2211505" y="1836594"/>
                  <a:pt x="2170867" y="1860661"/>
                  <a:pt x="2169048" y="1837658"/>
                </a:cubicBezTo>
                <a:cubicBezTo>
                  <a:pt x="2153238" y="1843278"/>
                  <a:pt x="2146132" y="1854645"/>
                  <a:pt x="2147231" y="1839027"/>
                </a:cubicBezTo>
                <a:cubicBezTo>
                  <a:pt x="2141901" y="1840465"/>
                  <a:pt x="2138205" y="1840014"/>
                  <a:pt x="2135241" y="1838652"/>
                </a:cubicBezTo>
                <a:lnTo>
                  <a:pt x="2099215" y="1850768"/>
                </a:lnTo>
                <a:lnTo>
                  <a:pt x="2094046" y="1850806"/>
                </a:lnTo>
                <a:lnTo>
                  <a:pt x="2071850" y="1861319"/>
                </a:lnTo>
                <a:lnTo>
                  <a:pt x="2039607" y="1874318"/>
                </a:lnTo>
                <a:lnTo>
                  <a:pt x="2037289" y="1874025"/>
                </a:lnTo>
                <a:lnTo>
                  <a:pt x="2023615" y="1881562"/>
                </a:lnTo>
                <a:cubicBezTo>
                  <a:pt x="2019390" y="1884562"/>
                  <a:pt x="1959668" y="1894795"/>
                  <a:pt x="1957176" y="1898709"/>
                </a:cubicBezTo>
                <a:cubicBezTo>
                  <a:pt x="1901224" y="1893805"/>
                  <a:pt x="1914145" y="1913274"/>
                  <a:pt x="1858081" y="1923144"/>
                </a:cubicBezTo>
                <a:cubicBezTo>
                  <a:pt x="1819487" y="1923227"/>
                  <a:pt x="1798952" y="1929741"/>
                  <a:pt x="1738865" y="1944965"/>
                </a:cubicBezTo>
                <a:cubicBezTo>
                  <a:pt x="1698633" y="1955957"/>
                  <a:pt x="1670491" y="1978862"/>
                  <a:pt x="1616692" y="1989107"/>
                </a:cubicBezTo>
                <a:cubicBezTo>
                  <a:pt x="1565257" y="2022368"/>
                  <a:pt x="1474172" y="2022156"/>
                  <a:pt x="1411898" y="2046254"/>
                </a:cubicBezTo>
                <a:cubicBezTo>
                  <a:pt x="1380237" y="2035952"/>
                  <a:pt x="1386648" y="2042292"/>
                  <a:pt x="1375780" y="2047961"/>
                </a:cubicBezTo>
                <a:cubicBezTo>
                  <a:pt x="1375756" y="2047968"/>
                  <a:pt x="1375731" y="2047974"/>
                  <a:pt x="1375707" y="2047981"/>
                </a:cubicBezTo>
                <a:lnTo>
                  <a:pt x="1285585" y="2047113"/>
                </a:lnTo>
                <a:cubicBezTo>
                  <a:pt x="1279541" y="2043453"/>
                  <a:pt x="1272537" y="2040974"/>
                  <a:pt x="1263658" y="2041397"/>
                </a:cubicBezTo>
                <a:cubicBezTo>
                  <a:pt x="1212454" y="2058890"/>
                  <a:pt x="1258499" y="2026611"/>
                  <a:pt x="1170403" y="2033399"/>
                </a:cubicBezTo>
                <a:cubicBezTo>
                  <a:pt x="1166530" y="2036274"/>
                  <a:pt x="1154254" y="2033463"/>
                  <a:pt x="1153718" y="2029576"/>
                </a:cubicBezTo>
                <a:cubicBezTo>
                  <a:pt x="1148486" y="2030819"/>
                  <a:pt x="1137980" y="2038354"/>
                  <a:pt x="1133937" y="2032149"/>
                </a:cubicBezTo>
                <a:cubicBezTo>
                  <a:pt x="1104720" y="2031606"/>
                  <a:pt x="1077532" y="2035424"/>
                  <a:pt x="1054999" y="2043242"/>
                </a:cubicBezTo>
                <a:cubicBezTo>
                  <a:pt x="1024875" y="2038090"/>
                  <a:pt x="1020473" y="2042711"/>
                  <a:pt x="1018405" y="2048281"/>
                </a:cubicBezTo>
                <a:lnTo>
                  <a:pt x="1016563" y="2051718"/>
                </a:lnTo>
                <a:lnTo>
                  <a:pt x="1008284" y="2046742"/>
                </a:lnTo>
                <a:cubicBezTo>
                  <a:pt x="999244" y="2043620"/>
                  <a:pt x="990505" y="2044937"/>
                  <a:pt x="981974" y="2048363"/>
                </a:cubicBezTo>
                <a:lnTo>
                  <a:pt x="971903" y="2053484"/>
                </a:lnTo>
                <a:lnTo>
                  <a:pt x="954015" y="2052529"/>
                </a:lnTo>
                <a:cubicBezTo>
                  <a:pt x="931960" y="2051365"/>
                  <a:pt x="861352" y="2046214"/>
                  <a:pt x="839571" y="2046509"/>
                </a:cubicBezTo>
                <a:lnTo>
                  <a:pt x="823321" y="2054296"/>
                </a:lnTo>
                <a:lnTo>
                  <a:pt x="800990" y="2051523"/>
                </a:lnTo>
                <a:cubicBezTo>
                  <a:pt x="790723" y="2052171"/>
                  <a:pt x="782268" y="2055403"/>
                  <a:pt x="776439" y="2062634"/>
                </a:cubicBezTo>
                <a:cubicBezTo>
                  <a:pt x="773155" y="2056184"/>
                  <a:pt x="769593" y="2059253"/>
                  <a:pt x="763041" y="2063995"/>
                </a:cubicBezTo>
                <a:lnTo>
                  <a:pt x="757863" y="2065877"/>
                </a:lnTo>
                <a:lnTo>
                  <a:pt x="745053" y="2051831"/>
                </a:lnTo>
                <a:lnTo>
                  <a:pt x="722609" y="2049504"/>
                </a:lnTo>
                <a:lnTo>
                  <a:pt x="717618" y="2042131"/>
                </a:lnTo>
                <a:lnTo>
                  <a:pt x="703285" y="2046808"/>
                </a:lnTo>
                <a:cubicBezTo>
                  <a:pt x="698219" y="2048137"/>
                  <a:pt x="690058" y="2049926"/>
                  <a:pt x="680199" y="2051947"/>
                </a:cubicBezTo>
                <a:lnTo>
                  <a:pt x="667351" y="2054469"/>
                </a:lnTo>
                <a:lnTo>
                  <a:pt x="660961" y="2049404"/>
                </a:lnTo>
                <a:lnTo>
                  <a:pt x="638282" y="2060093"/>
                </a:lnTo>
                <a:lnTo>
                  <a:pt x="583551" y="2070197"/>
                </a:lnTo>
                <a:cubicBezTo>
                  <a:pt x="569268" y="2091365"/>
                  <a:pt x="529124" y="2053106"/>
                  <a:pt x="525274" y="2079137"/>
                </a:cubicBezTo>
                <a:cubicBezTo>
                  <a:pt x="506495" y="2056498"/>
                  <a:pt x="440091" y="2069666"/>
                  <a:pt x="405635" y="2059339"/>
                </a:cubicBezTo>
                <a:cubicBezTo>
                  <a:pt x="397410" y="2069278"/>
                  <a:pt x="294416" y="2032966"/>
                  <a:pt x="281555" y="2022847"/>
                </a:cubicBezTo>
                <a:cubicBezTo>
                  <a:pt x="171589" y="1986245"/>
                  <a:pt x="126791" y="1985528"/>
                  <a:pt x="98513" y="1969504"/>
                </a:cubicBezTo>
                <a:cubicBezTo>
                  <a:pt x="85544" y="1965247"/>
                  <a:pt x="73324" y="1958000"/>
                  <a:pt x="56191" y="1950709"/>
                </a:cubicBezTo>
                <a:lnTo>
                  <a:pt x="0" y="193578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189B1295-AD96-65CF-2264-8EEE58045D97}"/>
              </a:ext>
            </a:extLst>
          </p:cNvPr>
          <p:cNvSpPr>
            <a:spLocks noGrp="1"/>
          </p:cNvSpPr>
          <p:nvPr>
            <p:ph type="title"/>
          </p:nvPr>
        </p:nvSpPr>
        <p:spPr>
          <a:xfrm>
            <a:off x="690608" y="388842"/>
            <a:ext cx="9543405" cy="1188720"/>
          </a:xfrm>
        </p:spPr>
        <p:txBody>
          <a:bodyPr>
            <a:normAutofit/>
          </a:bodyPr>
          <a:lstStyle/>
          <a:p>
            <a:r>
              <a:rPr lang="en-US" dirty="0">
                <a:solidFill>
                  <a:schemeClr val="tx1">
                    <a:lumMod val="85000"/>
                    <a:lumOff val="15000"/>
                  </a:schemeClr>
                </a:solidFill>
              </a:rPr>
              <a:t>Anachronisms of the U.S. Civil War</a:t>
            </a:r>
          </a:p>
        </p:txBody>
      </p:sp>
      <p:sp>
        <p:nvSpPr>
          <p:cNvPr id="3" name="Content Placeholder 2">
            <a:extLst>
              <a:ext uri="{FF2B5EF4-FFF2-40B4-BE49-F238E27FC236}">
                <a16:creationId xmlns:a16="http://schemas.microsoft.com/office/drawing/2014/main" id="{27BE1424-C41B-E937-F3E0-A0F5994EE86E}"/>
              </a:ext>
            </a:extLst>
          </p:cNvPr>
          <p:cNvSpPr>
            <a:spLocks noGrp="1"/>
          </p:cNvSpPr>
          <p:nvPr>
            <p:ph idx="1"/>
          </p:nvPr>
        </p:nvSpPr>
        <p:spPr>
          <a:xfrm>
            <a:off x="1957987" y="2431765"/>
            <a:ext cx="8276026" cy="3320031"/>
          </a:xfrm>
        </p:spPr>
        <p:txBody>
          <a:bodyPr anchor="ctr">
            <a:normAutofit/>
          </a:bodyPr>
          <a:lstStyle/>
          <a:p>
            <a:r>
              <a:rPr lang="en-US" sz="2000" dirty="0">
                <a:solidFill>
                  <a:schemeClr val="tx1">
                    <a:lumMod val="85000"/>
                    <a:lumOff val="15000"/>
                  </a:schemeClr>
                </a:solidFill>
              </a:rPr>
              <a:t>After the U.S. Civil War Confederate sympathizers, veterans, and their families developed different names for the conflict. Some of those include: War for Southern Independence, War of Northern Aggression, War </a:t>
            </a:r>
            <a:r>
              <a:rPr lang="en-US" sz="2000">
                <a:solidFill>
                  <a:schemeClr val="tx1">
                    <a:lumMod val="85000"/>
                    <a:lumOff val="15000"/>
                  </a:schemeClr>
                </a:solidFill>
              </a:rPr>
              <a:t>of </a:t>
            </a:r>
            <a:r>
              <a:rPr lang="en-US" sz="2000" dirty="0">
                <a:solidFill>
                  <a:schemeClr val="tx1">
                    <a:lumMod val="85000"/>
                    <a:lumOff val="15000"/>
                  </a:schemeClr>
                </a:solidFill>
              </a:rPr>
              <a:t>Rebellion, War Between States, and popularly, the Lost Cause.</a:t>
            </a:r>
          </a:p>
          <a:p>
            <a:endParaRPr lang="en-US" sz="2000" dirty="0">
              <a:solidFill>
                <a:schemeClr val="tx1">
                  <a:lumMod val="85000"/>
                  <a:lumOff val="15000"/>
                </a:schemeClr>
              </a:solidFill>
            </a:endParaRPr>
          </a:p>
          <a:p>
            <a:r>
              <a:rPr lang="en-US" sz="2000" dirty="0">
                <a:solidFill>
                  <a:schemeClr val="tx1">
                    <a:lumMod val="85000"/>
                    <a:lumOff val="15000"/>
                  </a:schemeClr>
                </a:solidFill>
              </a:rPr>
              <a:t>These names are anachronistic and inaccurate, but became incredibly common in the in the late 1800s through the 1900s. But why?</a:t>
            </a:r>
          </a:p>
        </p:txBody>
      </p:sp>
      <p:sp>
        <p:nvSpPr>
          <p:cNvPr id="12" name="Freeform: Shape 11">
            <a:extLst>
              <a:ext uri="{FF2B5EF4-FFF2-40B4-BE49-F238E27FC236}">
                <a16:creationId xmlns:a16="http://schemas.microsoft.com/office/drawing/2014/main" id="{142DCE2C-2863-46FA-9BE7-24365A24D9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24586" y="5970896"/>
            <a:ext cx="9967416" cy="887104"/>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533374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D443923-781C-3D5E-B6F7-4BF4D95ABD60}"/>
              </a:ext>
            </a:extLst>
          </p:cNvPr>
          <p:cNvSpPr>
            <a:spLocks noGrp="1"/>
          </p:cNvSpPr>
          <p:nvPr>
            <p:ph type="title"/>
          </p:nvPr>
        </p:nvSpPr>
        <p:spPr>
          <a:xfrm>
            <a:off x="838200" y="365125"/>
            <a:ext cx="10515600" cy="1325563"/>
          </a:xfrm>
        </p:spPr>
        <p:txBody>
          <a:bodyPr>
            <a:normAutofit/>
          </a:bodyPr>
          <a:lstStyle/>
          <a:p>
            <a:r>
              <a:rPr lang="en-US" sz="5400" dirty="0"/>
              <a:t>The Myth of the Lost Cause</a:t>
            </a:r>
          </a:p>
        </p:txBody>
      </p:sp>
      <p:sp>
        <p:nvSpPr>
          <p:cNvPr id="18"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F857B25-28AC-B508-1956-2B1A98265FB5}"/>
              </a:ext>
            </a:extLst>
          </p:cNvPr>
          <p:cNvSpPr>
            <a:spLocks noGrp="1"/>
          </p:cNvSpPr>
          <p:nvPr>
            <p:ph idx="1"/>
          </p:nvPr>
        </p:nvSpPr>
        <p:spPr>
          <a:xfrm>
            <a:off x="838200" y="1791093"/>
            <a:ext cx="10515600" cy="3371247"/>
          </a:xfrm>
        </p:spPr>
        <p:txBody>
          <a:bodyPr>
            <a:normAutofit/>
          </a:bodyPr>
          <a:lstStyle/>
          <a:p>
            <a:pPr marL="0" indent="0">
              <a:buNone/>
            </a:pPr>
            <a:endParaRPr lang="en-US" sz="2000" dirty="0"/>
          </a:p>
          <a:p>
            <a:pPr marL="0" indent="0">
              <a:buNone/>
            </a:pPr>
            <a:r>
              <a:rPr lang="en-US" sz="2000" dirty="0"/>
              <a:t>The Lost Cause is a revised version of U.S. Civil War history. The story of the Lost Cause includes many plot points. One is that the Confederacy fought a war for states’ rights, not slavery. Another point is that the Confederates fought an honorable war. The Lost Cause blames the war on U.S. military aggression but praises the Confederate secession. After the Civil War, Confederate sympathizers considered antebellum Southern society superior to Northern. This nostalgic view ignored the violent oppression of enslaved Africans. Instead, slavery is presented as charitable and slaveholders as kind. The Lost Cause claims that the Confederacy was not truly beaten. Rather, overwhelmed by the resources of the U.S. Army. The Lost Cause casts the antebellum society as a victim rather than an oppressor.</a:t>
            </a:r>
          </a:p>
        </p:txBody>
      </p:sp>
      <p:sp>
        <p:nvSpPr>
          <p:cNvPr id="4" name="TextBox 3">
            <a:hlinkClick r:id="rId2"/>
            <a:extLst>
              <a:ext uri="{FF2B5EF4-FFF2-40B4-BE49-F238E27FC236}">
                <a16:creationId xmlns:a16="http://schemas.microsoft.com/office/drawing/2014/main" id="{D71BEC0D-C95A-A317-C501-0CCA0636D6E5}"/>
              </a:ext>
            </a:extLst>
          </p:cNvPr>
          <p:cNvSpPr txBox="1"/>
          <p:nvPr/>
        </p:nvSpPr>
        <p:spPr>
          <a:xfrm>
            <a:off x="838200" y="6005470"/>
            <a:ext cx="10125173" cy="600164"/>
          </a:xfrm>
          <a:prstGeom prst="rect">
            <a:avLst/>
          </a:prstGeom>
          <a:noFill/>
        </p:spPr>
        <p:txBody>
          <a:bodyPr wrap="square" rtlCol="0">
            <a:spAutoFit/>
          </a:bodyPr>
          <a:lstStyle/>
          <a:p>
            <a:r>
              <a:rPr lang="en-US" sz="1100" dirty="0"/>
              <a:t>“Memorialization of Robert E. Lee and the Lost Cause.” Arlington House. NPS. 2021. </a:t>
            </a:r>
            <a:r>
              <a:rPr lang="en-US" sz="1100" dirty="0">
                <a:hlinkClick r:id="rId2"/>
              </a:rPr>
              <a:t>Memorialization of Robert E. Lee and the Lost Cause - Arlington House, The Robert E. Lee Memorial (U.S. National Park Service) (nps.gov)</a:t>
            </a:r>
            <a:r>
              <a:rPr lang="en-US" sz="1100" dirty="0"/>
              <a:t> </a:t>
            </a:r>
          </a:p>
          <a:p>
            <a:r>
              <a:rPr lang="en-US" sz="1100" dirty="0"/>
              <a:t>James Horton. “Confronting Slavery and Revealing the “Lost Cause.” NPS. 2017. </a:t>
            </a:r>
            <a:r>
              <a:rPr lang="en-US" sz="1100" dirty="0">
                <a:hlinkClick r:id="rId3"/>
              </a:rPr>
              <a:t>Confronting Slavery and Revealing the "Lost Cause" (U.S. National Park Service) (nps.gov)</a:t>
            </a:r>
            <a:endParaRPr lang="en-US" sz="1100" dirty="0"/>
          </a:p>
        </p:txBody>
      </p:sp>
    </p:spTree>
    <p:extLst>
      <p:ext uri="{BB962C8B-B14F-4D97-AF65-F5344CB8AC3E}">
        <p14:creationId xmlns:p14="http://schemas.microsoft.com/office/powerpoint/2010/main" val="22816540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A4C3156-4166-3C75-BD85-F9AC6A728BA2}"/>
              </a:ext>
            </a:extLst>
          </p:cNvPr>
          <p:cNvSpPr>
            <a:spLocks noGrp="1"/>
          </p:cNvSpPr>
          <p:nvPr>
            <p:ph type="title"/>
          </p:nvPr>
        </p:nvSpPr>
        <p:spPr>
          <a:xfrm>
            <a:off x="841248" y="548640"/>
            <a:ext cx="3600860" cy="5431536"/>
          </a:xfrm>
        </p:spPr>
        <p:txBody>
          <a:bodyPr>
            <a:normAutofit/>
          </a:bodyPr>
          <a:lstStyle/>
          <a:p>
            <a:r>
              <a:rPr lang="en-US" sz="5400"/>
              <a:t>The Effects of the Lost Cause Myth</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A9B3BA2-8637-0320-145D-AD07654DCEC3}"/>
              </a:ext>
            </a:extLst>
          </p:cNvPr>
          <p:cNvSpPr>
            <a:spLocks noGrp="1"/>
          </p:cNvSpPr>
          <p:nvPr>
            <p:ph idx="1"/>
          </p:nvPr>
        </p:nvSpPr>
        <p:spPr>
          <a:xfrm>
            <a:off x="5126418" y="552091"/>
            <a:ext cx="6224335" cy="5431536"/>
          </a:xfrm>
        </p:spPr>
        <p:txBody>
          <a:bodyPr anchor="ctr">
            <a:normAutofit/>
          </a:bodyPr>
          <a:lstStyle/>
          <a:p>
            <a:r>
              <a:rPr lang="en-US" sz="2200" dirty="0"/>
              <a:t>The Lost Cause creates distance between chattel slavery and the motives of Confederate states. While slavery was not the only cause of the Civil War, it was central. States' rights only mattered where chattel slavery was at risk of ending.</a:t>
            </a:r>
          </a:p>
          <a:p>
            <a:r>
              <a:rPr lang="en-US" sz="2200" dirty="0"/>
              <a:t>By focusing on the story of the Lost Cause, historians and researchers missed chances to explore additional history. For decades other history was deferred in favor of White Confederate defense in the Lost Cause. </a:t>
            </a:r>
          </a:p>
        </p:txBody>
      </p:sp>
    </p:spTree>
    <p:extLst>
      <p:ext uri="{BB962C8B-B14F-4D97-AF65-F5344CB8AC3E}">
        <p14:creationId xmlns:p14="http://schemas.microsoft.com/office/powerpoint/2010/main" val="18096144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7CCC5F94-617F-D53A-5A90-861C5351F778}"/>
              </a:ext>
            </a:extLst>
          </p:cNvPr>
          <p:cNvSpPr>
            <a:spLocks noGrp="1"/>
          </p:cNvSpPr>
          <p:nvPr>
            <p:ph type="title"/>
          </p:nvPr>
        </p:nvSpPr>
        <p:spPr>
          <a:xfrm>
            <a:off x="838200" y="365125"/>
            <a:ext cx="10515600" cy="1325563"/>
          </a:xfrm>
        </p:spPr>
        <p:txBody>
          <a:bodyPr>
            <a:normAutofit/>
          </a:bodyPr>
          <a:lstStyle/>
          <a:p>
            <a:r>
              <a:rPr lang="en-US" dirty="0"/>
              <a:t>Deferred History</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1A281AAE-646C-DA12-C858-0749B22A5928}"/>
              </a:ext>
            </a:extLst>
          </p:cNvPr>
          <p:cNvSpPr>
            <a:spLocks noGrp="1"/>
          </p:cNvSpPr>
          <p:nvPr>
            <p:ph idx="1"/>
          </p:nvPr>
        </p:nvSpPr>
        <p:spPr>
          <a:xfrm>
            <a:off x="838200" y="1591878"/>
            <a:ext cx="10515600" cy="4585085"/>
          </a:xfrm>
        </p:spPr>
        <p:txBody>
          <a:bodyPr>
            <a:normAutofit lnSpcReduction="10000"/>
          </a:bodyPr>
          <a:lstStyle/>
          <a:p>
            <a:r>
              <a:rPr lang="en-US" dirty="0"/>
              <a:t>Deferred history - Portions of human history ignored in favor of more dominant narratives. In the U.S., Indigenous, Women’s, and Black history often fall in this category. Many historians focused of prominent figures in history who were often White men, until recent decades. For example, military and political history are often told more often than local history. Sometimes history is deferred when the truth is unfavorable.</a:t>
            </a:r>
          </a:p>
          <a:p>
            <a:r>
              <a:rPr lang="en-US" dirty="0"/>
              <a:t>Many historians and historic sites are trying to bring deferred histories into public knowledge. In Henderson County, the Carl Sandburg Home is diving into the deferred histories of the site. Check out a couple of deferred histories like The Kingdom of the Happy Land and the Ellison Adger Smyth of Connemara.</a:t>
            </a:r>
          </a:p>
        </p:txBody>
      </p:sp>
    </p:spTree>
    <p:extLst>
      <p:ext uri="{BB962C8B-B14F-4D97-AF65-F5344CB8AC3E}">
        <p14:creationId xmlns:p14="http://schemas.microsoft.com/office/powerpoint/2010/main" val="12170919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8">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10">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766176"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E1A11C50-1180-21E9-B90D-7244FEEEC512}"/>
              </a:ext>
            </a:extLst>
          </p:cNvPr>
          <p:cNvSpPr>
            <a:spLocks noGrp="1"/>
          </p:cNvSpPr>
          <p:nvPr>
            <p:ph type="title"/>
          </p:nvPr>
        </p:nvSpPr>
        <p:spPr>
          <a:xfrm>
            <a:off x="425824" y="411943"/>
            <a:ext cx="9392421" cy="1099929"/>
          </a:xfrm>
        </p:spPr>
        <p:txBody>
          <a:bodyPr>
            <a:normAutofit/>
          </a:bodyPr>
          <a:lstStyle/>
          <a:p>
            <a:r>
              <a:rPr lang="en-US" sz="3600" dirty="0"/>
              <a:t>Kingdom of the Happy Land: The Journey</a:t>
            </a:r>
          </a:p>
        </p:txBody>
      </p:sp>
      <p:sp>
        <p:nvSpPr>
          <p:cNvPr id="3" name="Content Placeholder 2">
            <a:extLst>
              <a:ext uri="{FF2B5EF4-FFF2-40B4-BE49-F238E27FC236}">
                <a16:creationId xmlns:a16="http://schemas.microsoft.com/office/drawing/2014/main" id="{E2F9DFA6-730C-9841-0E5B-F61D2E9A6990}"/>
              </a:ext>
            </a:extLst>
          </p:cNvPr>
          <p:cNvSpPr>
            <a:spLocks noGrp="1"/>
          </p:cNvSpPr>
          <p:nvPr>
            <p:ph idx="1"/>
          </p:nvPr>
        </p:nvSpPr>
        <p:spPr>
          <a:xfrm>
            <a:off x="257301" y="2194823"/>
            <a:ext cx="5411873" cy="3109697"/>
          </a:xfrm>
        </p:spPr>
        <p:txBody>
          <a:bodyPr>
            <a:normAutofit/>
          </a:bodyPr>
          <a:lstStyle/>
          <a:p>
            <a:pPr marL="0" indent="0">
              <a:buNone/>
            </a:pPr>
            <a:r>
              <a:rPr lang="en-US" sz="1600" dirty="0"/>
              <a:t>After the Civil War freed African Americans found themselves with new choices. Many chose to leave the places they had been enslaved and seek new starts in new places. </a:t>
            </a:r>
          </a:p>
          <a:p>
            <a:pPr marL="0" indent="0">
              <a:buNone/>
            </a:pPr>
            <a:r>
              <a:rPr lang="en-US" sz="1600" dirty="0"/>
              <a:t>Between 1864 and 1867, a group of about 50 freed people decided to look for a new place to live. Many historians agree the group's starting point was a plantation in Mississippi. As they walked Northeast through Alabama, Georgia, and South Carolina to North Carolina, more people joined. Finally, the group landed in Henderson County, in the hills above Green River.</a:t>
            </a:r>
          </a:p>
          <a:p>
            <a:pPr marL="0" indent="0">
              <a:buNone/>
            </a:pPr>
            <a:r>
              <a:rPr lang="en-US" sz="1600" dirty="0"/>
              <a:t>The Black settlement organized around the idea of "One for all, and all for one."</a:t>
            </a:r>
          </a:p>
        </p:txBody>
      </p:sp>
      <p:pic>
        <p:nvPicPr>
          <p:cNvPr id="4" name="Picture 3" descr="Map&#10;&#10;">
            <a:extLst>
              <a:ext uri="{FF2B5EF4-FFF2-40B4-BE49-F238E27FC236}">
                <a16:creationId xmlns:a16="http://schemas.microsoft.com/office/drawing/2014/main" id="{CEA9BAC5-12D7-EF4E-6063-B610E1A06943}"/>
              </a:ext>
              <a:ext uri="{C183D7F6-B498-43B3-948B-1728B52AA6E4}">
                <adec:decorative xmlns:adec="http://schemas.microsoft.com/office/drawing/2017/decorative" val="0"/>
              </a:ext>
            </a:extLst>
          </p:cNvPr>
          <p:cNvPicPr>
            <a:picLocks noChangeAspect="1"/>
          </p:cNvPicPr>
          <p:nvPr/>
        </p:nvPicPr>
        <p:blipFill rotWithShape="1">
          <a:blip r:embed="rId2"/>
          <a:srcRect r="929"/>
          <a:stretch/>
        </p:blipFill>
        <p:spPr>
          <a:xfrm>
            <a:off x="5837697" y="1839893"/>
            <a:ext cx="5725611" cy="3597615"/>
          </a:xfrm>
          <a:prstGeom prst="rect">
            <a:avLst/>
          </a:prstGeom>
        </p:spPr>
      </p:pic>
      <p:sp>
        <p:nvSpPr>
          <p:cNvPr id="39" name="TextBox 38">
            <a:extLst>
              <a:ext uri="{FF2B5EF4-FFF2-40B4-BE49-F238E27FC236}">
                <a16:creationId xmlns:a16="http://schemas.microsoft.com/office/drawing/2014/main" id="{BAD54182-6D31-F7C1-CDC0-2E75D24C272D}"/>
              </a:ext>
            </a:extLst>
          </p:cNvPr>
          <p:cNvSpPr txBox="1"/>
          <p:nvPr/>
        </p:nvSpPr>
        <p:spPr>
          <a:xfrm>
            <a:off x="5837697" y="5437508"/>
            <a:ext cx="5725611" cy="523220"/>
          </a:xfrm>
          <a:prstGeom prst="rect">
            <a:avLst/>
          </a:prstGeom>
          <a:noFill/>
        </p:spPr>
        <p:txBody>
          <a:bodyPr wrap="square" rtlCol="0">
            <a:spAutoFit/>
          </a:bodyPr>
          <a:lstStyle/>
          <a:p>
            <a:r>
              <a:rPr lang="en-US" sz="1400" dirty="0"/>
              <a:t>This map offers the layout used by local historian Sadie Patton in her 1957 pamphlet, </a:t>
            </a:r>
            <a:r>
              <a:rPr lang="en-US" sz="1400" i="1" dirty="0"/>
              <a:t>The Kingdom of the Happy Land</a:t>
            </a:r>
            <a:r>
              <a:rPr lang="en-US" sz="1400" dirty="0"/>
              <a:t>.</a:t>
            </a:r>
          </a:p>
        </p:txBody>
      </p:sp>
      <p:sp>
        <p:nvSpPr>
          <p:cNvPr id="5" name="TextBox 4">
            <a:extLst>
              <a:ext uri="{FF2B5EF4-FFF2-40B4-BE49-F238E27FC236}">
                <a16:creationId xmlns:a16="http://schemas.microsoft.com/office/drawing/2014/main" id="{7931A2B4-CABA-7A60-2B44-7C4E84C543CD}"/>
              </a:ext>
            </a:extLst>
          </p:cNvPr>
          <p:cNvSpPr txBox="1"/>
          <p:nvPr/>
        </p:nvSpPr>
        <p:spPr>
          <a:xfrm>
            <a:off x="257301" y="6302695"/>
            <a:ext cx="11677398" cy="430887"/>
          </a:xfrm>
          <a:prstGeom prst="rect">
            <a:avLst/>
          </a:prstGeom>
          <a:noFill/>
        </p:spPr>
        <p:txBody>
          <a:bodyPr wrap="square" rtlCol="0">
            <a:spAutoFit/>
          </a:bodyPr>
          <a:lstStyle/>
          <a:p>
            <a:r>
              <a:rPr lang="en-US" sz="1100" dirty="0"/>
              <a:t>Map. Sadie Smathers Patton. </a:t>
            </a:r>
            <a:r>
              <a:rPr lang="en-US" sz="1100" i="1" dirty="0"/>
              <a:t>The Kingdom of the Happy Land</a:t>
            </a:r>
            <a:r>
              <a:rPr lang="en-US" sz="1100" dirty="0"/>
              <a:t>. Ashville: Stephens Press. 1957.</a:t>
            </a:r>
          </a:p>
          <a:p>
            <a:r>
              <a:rPr lang="en-US" sz="1100" dirty="0"/>
              <a:t>Anna Whisnant and David Whisnant. </a:t>
            </a:r>
            <a:r>
              <a:rPr lang="en-US" sz="1100" i="1" dirty="0"/>
              <a:t>Black Lives and Whitened Stories: From the Lowcountry to the Mountains</a:t>
            </a:r>
            <a:r>
              <a:rPr lang="en-US" sz="1100" dirty="0"/>
              <a:t>. Carl Sandburg Home National Historic Site. Historic Resource Study. NPS. 2020. 231-234.</a:t>
            </a:r>
          </a:p>
        </p:txBody>
      </p:sp>
      <p:sp>
        <p:nvSpPr>
          <p:cNvPr id="35" name="Freeform: Shape 12">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381624" y="6209414"/>
            <a:ext cx="6810375"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2930877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D4693041E1B7543BCB4C0F4E227A4DF" ma:contentTypeVersion="12" ma:contentTypeDescription="Create a new document." ma:contentTypeScope="" ma:versionID="f02b97f0b8474bfadd66b89dbd4cbf38">
  <xsd:schema xmlns:xsd="http://www.w3.org/2001/XMLSchema" xmlns:xs="http://www.w3.org/2001/XMLSchema" xmlns:p="http://schemas.microsoft.com/office/2006/metadata/properties" xmlns:ns2="cb8b4cd4-352e-4cbe-a6e6-ca4232ef9b8f" xmlns:ns3="8548e196-601b-415a-94aa-aeb76bc70ae2" targetNamespace="http://schemas.microsoft.com/office/2006/metadata/properties" ma:root="true" ma:fieldsID="11a028a2b272e75d1b4a79aeff18b791" ns2:_="" ns3:_="">
    <xsd:import namespace="cb8b4cd4-352e-4cbe-a6e6-ca4232ef9b8f"/>
    <xsd:import namespace="8548e196-601b-415a-94aa-aeb76bc70ae2"/>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Location"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b8b4cd4-352e-4cbe-a6e6-ca4232ef9b8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9c5df3ad-b4e5-45d1-88c9-23db5f1fe618"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Location" ma:index="16" nillable="true" ma:displayName="Location" ma:indexed="true"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548e196-601b-415a-94aa-aeb76bc70ae2"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9663b33d-a4f0-4692-a32a-54f3442e4dcc}" ma:internalName="TaxCatchAll" ma:showField="CatchAllData" ma:web="8548e196-601b-415a-94aa-aeb76bc70ae2">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b8b4cd4-352e-4cbe-a6e6-ca4232ef9b8f">
      <Terms xmlns="http://schemas.microsoft.com/office/infopath/2007/PartnerControls"/>
    </lcf76f155ced4ddcb4097134ff3c332f>
    <TaxCatchAll xmlns="8548e196-601b-415a-94aa-aeb76bc70ae2" xsi:nil="true"/>
  </documentManagement>
</p:properties>
</file>

<file path=customXml/itemProps1.xml><?xml version="1.0" encoding="utf-8"?>
<ds:datastoreItem xmlns:ds="http://schemas.openxmlformats.org/officeDocument/2006/customXml" ds:itemID="{DA452349-D254-4AFF-B4BA-B1FB217BB8E2}">
  <ds:schemaRefs>
    <ds:schemaRef ds:uri="http://schemas.microsoft.com/sharepoint/v3/contenttype/forms"/>
  </ds:schemaRefs>
</ds:datastoreItem>
</file>

<file path=customXml/itemProps2.xml><?xml version="1.0" encoding="utf-8"?>
<ds:datastoreItem xmlns:ds="http://schemas.openxmlformats.org/officeDocument/2006/customXml" ds:itemID="{40403089-F04E-4CD8-8ECB-DA46696D4B72}">
  <ds:schemaRefs>
    <ds:schemaRef ds:uri="8548e196-601b-415a-94aa-aeb76bc70ae2"/>
    <ds:schemaRef ds:uri="cb8b4cd4-352e-4cbe-a6e6-ca4232ef9b8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50332EFF-8882-428F-BED6-42606D0B3EDE}">
  <ds:schemaRefs>
    <ds:schemaRef ds:uri="http://www.w3.org/XML/1998/namespace"/>
    <ds:schemaRef ds:uri="http://schemas.microsoft.com/office/2006/metadata/properties"/>
    <ds:schemaRef ds:uri="http://purl.org/dc/elements/1.1/"/>
    <ds:schemaRef ds:uri="http://schemas.microsoft.com/office/2006/documentManagement/types"/>
    <ds:schemaRef ds:uri="http://purl.org/dc/dcmitype/"/>
    <ds:schemaRef ds:uri="8548e196-601b-415a-94aa-aeb76bc70ae2"/>
    <ds:schemaRef ds:uri="http://schemas.microsoft.com/office/infopath/2007/PartnerControls"/>
    <ds:schemaRef ds:uri="http://purl.org/dc/terms/"/>
    <ds:schemaRef ds:uri="http://schemas.openxmlformats.org/package/2006/metadata/core-properties"/>
    <ds:schemaRef ds:uri="cb8b4cd4-352e-4cbe-a6e6-ca4232ef9b8f"/>
  </ds:schemaRefs>
</ds:datastoreItem>
</file>

<file path=docProps/app.xml><?xml version="1.0" encoding="utf-8"?>
<Properties xmlns="http://schemas.openxmlformats.org/officeDocument/2006/extended-properties" xmlns:vt="http://schemas.openxmlformats.org/officeDocument/2006/docPropsVTypes">
  <TotalTime>5599</TotalTime>
  <Words>2125</Words>
  <Application>Microsoft Office PowerPoint</Application>
  <PresentationFormat>Widescreen</PresentationFormat>
  <Paragraphs>65</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The Stories We Tell and the History We Know</vt:lpstr>
      <vt:lpstr>Game Time! Anachronism Masters</vt:lpstr>
      <vt:lpstr>Anachronism Masters</vt:lpstr>
      <vt:lpstr>Anachronism</vt:lpstr>
      <vt:lpstr>Anachronisms of the U.S. Civil War</vt:lpstr>
      <vt:lpstr>The Myth of the Lost Cause</vt:lpstr>
      <vt:lpstr>The Effects of the Lost Cause Myth</vt:lpstr>
      <vt:lpstr>Deferred History</vt:lpstr>
      <vt:lpstr>Kingdom of the Happy Land: The Journey</vt:lpstr>
      <vt:lpstr>Kingdom of the Happy Land: The Settlement</vt:lpstr>
      <vt:lpstr>Ellison Edgar Smyth and the Civil War</vt:lpstr>
      <vt:lpstr>“Captain” Smyth and the Red Shirts</vt:lpstr>
      <vt:lpstr>James Fisher</vt:lpstr>
      <vt:lpstr>Think About It   Write About It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MS Lesson 3</dc:title>
  <dc:creator>Binnix, Elaine M</dc:creator>
  <cp:lastModifiedBy>Binnix, Elaine M</cp:lastModifiedBy>
  <cp:revision>3</cp:revision>
  <dcterms:created xsi:type="dcterms:W3CDTF">2023-03-30T20:07:43Z</dcterms:created>
  <dcterms:modified xsi:type="dcterms:W3CDTF">2023-04-18T17:55:52Z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0x0101002D4693041E1B7543BCB4C0F4E227A4DF</vt:lpwstr>
  </property>
  <property fmtid="{D5CDD505-2E9C-101B-9397-08002B2CF9AE}" pid="3" name="MediaServiceImageTags">
    <vt:lpwstr/>
  </property>
</Properties>
</file>