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 id="2147483660" r:id="rId5"/>
  </p:sldMasterIdLst>
  <p:notesMasterIdLst>
    <p:notesMasterId r:id="rId18"/>
  </p:notesMasterIdLst>
  <p:sldIdLst>
    <p:sldId id="269" r:id="rId6"/>
    <p:sldId id="257" r:id="rId7"/>
    <p:sldId id="258" r:id="rId8"/>
    <p:sldId id="259" r:id="rId9"/>
    <p:sldId id="260" r:id="rId10"/>
    <p:sldId id="261" r:id="rId11"/>
    <p:sldId id="262" r:id="rId12"/>
    <p:sldId id="267" r:id="rId13"/>
    <p:sldId id="263" r:id="rId14"/>
    <p:sldId id="264" r:id="rId15"/>
    <p:sldId id="265" r:id="rId16"/>
    <p:sldId id="266"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0E86C7-153B-A230-B12D-8C2C71EF3CD0}" name="Binnix, Elaine M" initials="BM" userId="S::ebinnix@nps.gov::d13719b3-9e87-41fa-97c1-bcb3d2a7532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CD3EE6-50A1-4B00-8BA1-F82967C650C7}" v="10" dt="2023-03-16T16:07:27.429"/>
    <p1510:client id="{E0985288-AA32-44D2-9823-82841474A65A}" v="40" dt="2023-03-16T16:10:37.833"/>
    <p1510:client id="{E8BBACEB-A4AF-48D6-9C07-3BF76CA8DC5E}" v="27" dt="2023-03-16T21:04:48.270"/>
    <p1510:client id="{FA29DA63-7EC4-403F-87A3-EE4EE2B23D1C}" v="432" dt="2023-03-16T16:18:21.5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92" autoAdjust="0"/>
  </p:normalViewPr>
  <p:slideViewPr>
    <p:cSldViewPr snapToGrid="0">
      <p:cViewPr varScale="1">
        <p:scale>
          <a:sx n="116" d="100"/>
          <a:sy n="116" d="100"/>
        </p:scale>
        <p:origin x="102" y="58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0c1277788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0c1277788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 name="Google Shape;60;g10c12777886_0_1:notes"/>
          <p:cNvSpPr txBox="1">
            <a:spLocks noGrp="1"/>
          </p:cNvSpPr>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a:t>
            </a:fld>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fa80deaeb2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fa80deaeb2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fa80deaeb2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fa80deaeb2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fa80deaeb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fa80deaeb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fa80deaeb2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fa80deaeb2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 don’t know if we should use this Wikipedia entry, there is a lot of problematic language in it. Alternatively, we could add a discussion activity to the lesson and ask students the write down words or phrases that they think are harmful to the education of people on the history of American chattel slavery.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fa80deaeb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fa80deaeb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01c2b9c5f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01c2b9c5f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fa80deaeb2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fa80deaeb2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fa80deaeb2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fa80deaeb2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fa80deaeb2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fa80deaeb2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fa80deaeb2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fa80deaeb2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744575"/>
            <a:ext cx="8520600" cy="2052675"/>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3900"/>
            </a:lvl1pPr>
            <a:lvl2pPr lvl="1" algn="ctr">
              <a:spcBef>
                <a:spcPts val="0"/>
              </a:spcBef>
              <a:spcAft>
                <a:spcPts val="0"/>
              </a:spcAft>
              <a:buSzPts val="5200"/>
              <a:buNone/>
              <a:defRPr sz="3900"/>
            </a:lvl2pPr>
            <a:lvl3pPr lvl="2" algn="ctr">
              <a:spcBef>
                <a:spcPts val="0"/>
              </a:spcBef>
              <a:spcAft>
                <a:spcPts val="0"/>
              </a:spcAft>
              <a:buSzPts val="5200"/>
              <a:buNone/>
              <a:defRPr sz="3900"/>
            </a:lvl3pPr>
            <a:lvl4pPr lvl="3" algn="ctr">
              <a:spcBef>
                <a:spcPts val="0"/>
              </a:spcBef>
              <a:spcAft>
                <a:spcPts val="0"/>
              </a:spcAft>
              <a:buSzPts val="5200"/>
              <a:buNone/>
              <a:defRPr sz="3900"/>
            </a:lvl4pPr>
            <a:lvl5pPr lvl="4" algn="ctr">
              <a:spcBef>
                <a:spcPts val="0"/>
              </a:spcBef>
              <a:spcAft>
                <a:spcPts val="0"/>
              </a:spcAft>
              <a:buSzPts val="5200"/>
              <a:buNone/>
              <a:defRPr sz="3900"/>
            </a:lvl5pPr>
            <a:lvl6pPr lvl="5" algn="ctr">
              <a:spcBef>
                <a:spcPts val="0"/>
              </a:spcBef>
              <a:spcAft>
                <a:spcPts val="0"/>
              </a:spcAft>
              <a:buSzPts val="5200"/>
              <a:buNone/>
              <a:defRPr sz="3900"/>
            </a:lvl6pPr>
            <a:lvl7pPr lvl="6" algn="ctr">
              <a:spcBef>
                <a:spcPts val="0"/>
              </a:spcBef>
              <a:spcAft>
                <a:spcPts val="0"/>
              </a:spcAft>
              <a:buSzPts val="5200"/>
              <a:buNone/>
              <a:defRPr sz="3900"/>
            </a:lvl7pPr>
            <a:lvl8pPr lvl="7" algn="ctr">
              <a:spcBef>
                <a:spcPts val="0"/>
              </a:spcBef>
              <a:spcAft>
                <a:spcPts val="0"/>
              </a:spcAft>
              <a:buSzPts val="5200"/>
              <a:buNone/>
              <a:defRPr sz="3900"/>
            </a:lvl8pPr>
            <a:lvl9pPr lvl="8" algn="ctr">
              <a:spcBef>
                <a:spcPts val="0"/>
              </a:spcBef>
              <a:spcAft>
                <a:spcPts val="0"/>
              </a:spcAft>
              <a:buSzPts val="5200"/>
              <a:buNone/>
              <a:defRPr sz="3900"/>
            </a:lvl9pPr>
          </a:lstStyle>
          <a:p>
            <a:endParaRPr/>
          </a:p>
        </p:txBody>
      </p:sp>
      <p:sp>
        <p:nvSpPr>
          <p:cNvPr id="15" name="Google Shape;15;p2"/>
          <p:cNvSpPr txBox="1">
            <a:spLocks noGrp="1"/>
          </p:cNvSpPr>
          <p:nvPr>
            <p:ph type="subTitle" idx="1"/>
          </p:nvPr>
        </p:nvSpPr>
        <p:spPr>
          <a:xfrm>
            <a:off x="311700" y="2834125"/>
            <a:ext cx="8520600" cy="792675"/>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100"/>
            </a:lvl1pPr>
            <a:lvl2pPr lvl="1" algn="ctr">
              <a:lnSpc>
                <a:spcPct val="100000"/>
              </a:lnSpc>
              <a:spcBef>
                <a:spcPts val="0"/>
              </a:spcBef>
              <a:spcAft>
                <a:spcPts val="0"/>
              </a:spcAft>
              <a:buSzPts val="2800"/>
              <a:buNone/>
              <a:defRPr sz="2100"/>
            </a:lvl2pPr>
            <a:lvl3pPr lvl="2" algn="ctr">
              <a:lnSpc>
                <a:spcPct val="100000"/>
              </a:lnSpc>
              <a:spcBef>
                <a:spcPts val="0"/>
              </a:spcBef>
              <a:spcAft>
                <a:spcPts val="0"/>
              </a:spcAft>
              <a:buSzPts val="2800"/>
              <a:buNone/>
              <a:defRPr sz="2100"/>
            </a:lvl3pPr>
            <a:lvl4pPr lvl="3" algn="ctr">
              <a:lnSpc>
                <a:spcPct val="100000"/>
              </a:lnSpc>
              <a:spcBef>
                <a:spcPts val="0"/>
              </a:spcBef>
              <a:spcAft>
                <a:spcPts val="0"/>
              </a:spcAft>
              <a:buSzPts val="2800"/>
              <a:buNone/>
              <a:defRPr sz="2100"/>
            </a:lvl4pPr>
            <a:lvl5pPr lvl="4" algn="ctr">
              <a:lnSpc>
                <a:spcPct val="100000"/>
              </a:lnSpc>
              <a:spcBef>
                <a:spcPts val="0"/>
              </a:spcBef>
              <a:spcAft>
                <a:spcPts val="0"/>
              </a:spcAft>
              <a:buSzPts val="2800"/>
              <a:buNone/>
              <a:defRPr sz="2100"/>
            </a:lvl5pPr>
            <a:lvl6pPr lvl="5" algn="ctr">
              <a:lnSpc>
                <a:spcPct val="100000"/>
              </a:lnSpc>
              <a:spcBef>
                <a:spcPts val="0"/>
              </a:spcBef>
              <a:spcAft>
                <a:spcPts val="0"/>
              </a:spcAft>
              <a:buSzPts val="2800"/>
              <a:buNone/>
              <a:defRPr sz="2100"/>
            </a:lvl6pPr>
            <a:lvl7pPr lvl="6" algn="ctr">
              <a:lnSpc>
                <a:spcPct val="100000"/>
              </a:lnSpc>
              <a:spcBef>
                <a:spcPts val="0"/>
              </a:spcBef>
              <a:spcAft>
                <a:spcPts val="0"/>
              </a:spcAft>
              <a:buSzPts val="2800"/>
              <a:buNone/>
              <a:defRPr sz="2100"/>
            </a:lvl7pPr>
            <a:lvl8pPr lvl="7" algn="ctr">
              <a:lnSpc>
                <a:spcPct val="100000"/>
              </a:lnSpc>
              <a:spcBef>
                <a:spcPts val="0"/>
              </a:spcBef>
              <a:spcAft>
                <a:spcPts val="0"/>
              </a:spcAft>
              <a:buSzPts val="2800"/>
              <a:buNone/>
              <a:defRPr sz="2100"/>
            </a:lvl8pPr>
            <a:lvl9pPr lvl="8" algn="ctr">
              <a:lnSpc>
                <a:spcPct val="100000"/>
              </a:lnSpc>
              <a:spcBef>
                <a:spcPts val="0"/>
              </a:spcBef>
              <a:spcAft>
                <a:spcPts val="0"/>
              </a:spcAft>
              <a:buSzPts val="2800"/>
              <a:buNone/>
              <a:defRPr sz="2100"/>
            </a:lvl9pPr>
          </a:lstStyle>
          <a:p>
            <a:endParaRPr/>
          </a:p>
        </p:txBody>
      </p:sp>
      <p:sp>
        <p:nvSpPr>
          <p:cNvPr id="16" name="Google Shape;16;p2"/>
          <p:cNvSpPr txBox="1">
            <a:spLocks noGrp="1"/>
          </p:cNvSpPr>
          <p:nvPr>
            <p:ph type="sldNum" idx="12"/>
          </p:nvPr>
        </p:nvSpPr>
        <p:spPr>
          <a:xfrm>
            <a:off x="8472458" y="4663217"/>
            <a:ext cx="548700" cy="393525"/>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725"/>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2700"/>
            </a:lvl1pPr>
            <a:lvl2pPr lvl="1" algn="ctr">
              <a:spcBef>
                <a:spcPts val="0"/>
              </a:spcBef>
              <a:spcAft>
                <a:spcPts val="0"/>
              </a:spcAft>
              <a:buSzPts val="3600"/>
              <a:buNone/>
              <a:defRPr sz="2700"/>
            </a:lvl2pPr>
            <a:lvl3pPr lvl="2" algn="ctr">
              <a:spcBef>
                <a:spcPts val="0"/>
              </a:spcBef>
              <a:spcAft>
                <a:spcPts val="0"/>
              </a:spcAft>
              <a:buSzPts val="3600"/>
              <a:buNone/>
              <a:defRPr sz="2700"/>
            </a:lvl3pPr>
            <a:lvl4pPr lvl="3" algn="ctr">
              <a:spcBef>
                <a:spcPts val="0"/>
              </a:spcBef>
              <a:spcAft>
                <a:spcPts val="0"/>
              </a:spcAft>
              <a:buSzPts val="3600"/>
              <a:buNone/>
              <a:defRPr sz="2700"/>
            </a:lvl4pPr>
            <a:lvl5pPr lvl="4" algn="ctr">
              <a:spcBef>
                <a:spcPts val="0"/>
              </a:spcBef>
              <a:spcAft>
                <a:spcPts val="0"/>
              </a:spcAft>
              <a:buSzPts val="3600"/>
              <a:buNone/>
              <a:defRPr sz="2700"/>
            </a:lvl5pPr>
            <a:lvl6pPr lvl="5" algn="ctr">
              <a:spcBef>
                <a:spcPts val="0"/>
              </a:spcBef>
              <a:spcAft>
                <a:spcPts val="0"/>
              </a:spcAft>
              <a:buSzPts val="3600"/>
              <a:buNone/>
              <a:defRPr sz="2700"/>
            </a:lvl6pPr>
            <a:lvl7pPr lvl="6" algn="ctr">
              <a:spcBef>
                <a:spcPts val="0"/>
              </a:spcBef>
              <a:spcAft>
                <a:spcPts val="0"/>
              </a:spcAft>
              <a:buSzPts val="3600"/>
              <a:buNone/>
              <a:defRPr sz="2700"/>
            </a:lvl7pPr>
            <a:lvl8pPr lvl="7" algn="ctr">
              <a:spcBef>
                <a:spcPts val="0"/>
              </a:spcBef>
              <a:spcAft>
                <a:spcPts val="0"/>
              </a:spcAft>
              <a:buSzPts val="3600"/>
              <a:buNone/>
              <a:defRPr sz="2700"/>
            </a:lvl8pPr>
            <a:lvl9pPr lvl="8" algn="ctr">
              <a:spcBef>
                <a:spcPts val="0"/>
              </a:spcBef>
              <a:spcAft>
                <a:spcPts val="0"/>
              </a:spcAft>
              <a:buSzPts val="3600"/>
              <a:buNone/>
              <a:defRPr sz="2700"/>
            </a:lvl9pPr>
          </a:lstStyle>
          <a:p>
            <a:endParaRPr/>
          </a:p>
        </p:txBody>
      </p:sp>
      <p:sp>
        <p:nvSpPr>
          <p:cNvPr id="19" name="Google Shape;19;p3"/>
          <p:cNvSpPr txBox="1">
            <a:spLocks noGrp="1"/>
          </p:cNvSpPr>
          <p:nvPr>
            <p:ph type="sldNum" idx="12"/>
          </p:nvPr>
        </p:nvSpPr>
        <p:spPr>
          <a:xfrm>
            <a:off x="8472458" y="4663217"/>
            <a:ext cx="548700" cy="393525"/>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625"/>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342900" lvl="0" indent="-257175">
              <a:spcBef>
                <a:spcPts val="0"/>
              </a:spcBef>
              <a:spcAft>
                <a:spcPts val="0"/>
              </a:spcAft>
              <a:buSzPts val="1800"/>
              <a:buChar char="●"/>
              <a:defRPr/>
            </a:lvl1pPr>
            <a:lvl2pPr marL="685800" lvl="1" indent="-238125">
              <a:spcBef>
                <a:spcPts val="0"/>
              </a:spcBef>
              <a:spcAft>
                <a:spcPts val="0"/>
              </a:spcAft>
              <a:buSzPts val="1400"/>
              <a:buChar char="○"/>
              <a:defRPr/>
            </a:lvl2pPr>
            <a:lvl3pPr marL="1028700" lvl="2" indent="-238125">
              <a:spcBef>
                <a:spcPts val="0"/>
              </a:spcBef>
              <a:spcAft>
                <a:spcPts val="0"/>
              </a:spcAft>
              <a:buSzPts val="1400"/>
              <a:buChar char="■"/>
              <a:defRPr/>
            </a:lvl3pPr>
            <a:lvl4pPr marL="1371600" lvl="3" indent="-238125">
              <a:spcBef>
                <a:spcPts val="0"/>
              </a:spcBef>
              <a:spcAft>
                <a:spcPts val="0"/>
              </a:spcAft>
              <a:buSzPts val="1400"/>
              <a:buChar char="●"/>
              <a:defRPr/>
            </a:lvl4pPr>
            <a:lvl5pPr marL="1714500" lvl="4" indent="-238125">
              <a:spcBef>
                <a:spcPts val="0"/>
              </a:spcBef>
              <a:spcAft>
                <a:spcPts val="0"/>
              </a:spcAft>
              <a:buSzPts val="1400"/>
              <a:buChar char="○"/>
              <a:defRPr/>
            </a:lvl5pPr>
            <a:lvl6pPr marL="2057400" lvl="5" indent="-238125">
              <a:spcBef>
                <a:spcPts val="0"/>
              </a:spcBef>
              <a:spcAft>
                <a:spcPts val="0"/>
              </a:spcAft>
              <a:buSzPts val="1400"/>
              <a:buChar char="■"/>
              <a:defRPr/>
            </a:lvl6pPr>
            <a:lvl7pPr marL="2400300" lvl="6" indent="-238125">
              <a:spcBef>
                <a:spcPts val="0"/>
              </a:spcBef>
              <a:spcAft>
                <a:spcPts val="0"/>
              </a:spcAft>
              <a:buSzPts val="1400"/>
              <a:buChar char="●"/>
              <a:defRPr/>
            </a:lvl7pPr>
            <a:lvl8pPr marL="2743200" lvl="7" indent="-238125">
              <a:spcBef>
                <a:spcPts val="0"/>
              </a:spcBef>
              <a:spcAft>
                <a:spcPts val="0"/>
              </a:spcAft>
              <a:buSzPts val="1400"/>
              <a:buChar char="○"/>
              <a:defRPr/>
            </a:lvl8pPr>
            <a:lvl9pPr marL="3086100" lvl="8" indent="-238125">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72458" y="4663217"/>
            <a:ext cx="548700" cy="393525"/>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625"/>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342900" lvl="0" indent="-238125">
              <a:spcBef>
                <a:spcPts val="0"/>
              </a:spcBef>
              <a:spcAft>
                <a:spcPts val="0"/>
              </a:spcAft>
              <a:buSzPts val="1400"/>
              <a:buChar char="●"/>
              <a:defRPr sz="1050"/>
            </a:lvl1pPr>
            <a:lvl2pPr marL="685800" lvl="1" indent="-228600">
              <a:spcBef>
                <a:spcPts val="0"/>
              </a:spcBef>
              <a:spcAft>
                <a:spcPts val="0"/>
              </a:spcAft>
              <a:buSzPts val="1200"/>
              <a:buChar char="○"/>
              <a:defRPr sz="900"/>
            </a:lvl2pPr>
            <a:lvl3pPr marL="1028700" lvl="2" indent="-228600">
              <a:spcBef>
                <a:spcPts val="0"/>
              </a:spcBef>
              <a:spcAft>
                <a:spcPts val="0"/>
              </a:spcAft>
              <a:buSzPts val="1200"/>
              <a:buChar char="■"/>
              <a:defRPr sz="900"/>
            </a:lvl3pPr>
            <a:lvl4pPr marL="1371600" lvl="3" indent="-228600">
              <a:spcBef>
                <a:spcPts val="0"/>
              </a:spcBef>
              <a:spcAft>
                <a:spcPts val="0"/>
              </a:spcAft>
              <a:buSzPts val="1200"/>
              <a:buChar char="●"/>
              <a:defRPr sz="900"/>
            </a:lvl4pPr>
            <a:lvl5pPr marL="1714500" lvl="4" indent="-228600">
              <a:spcBef>
                <a:spcPts val="0"/>
              </a:spcBef>
              <a:spcAft>
                <a:spcPts val="0"/>
              </a:spcAft>
              <a:buSzPts val="1200"/>
              <a:buChar char="○"/>
              <a:defRPr sz="900"/>
            </a:lvl5pPr>
            <a:lvl6pPr marL="2057400" lvl="5" indent="-228600">
              <a:spcBef>
                <a:spcPts val="0"/>
              </a:spcBef>
              <a:spcAft>
                <a:spcPts val="0"/>
              </a:spcAft>
              <a:buSzPts val="1200"/>
              <a:buChar char="■"/>
              <a:defRPr sz="900"/>
            </a:lvl6pPr>
            <a:lvl7pPr marL="2400300" lvl="6" indent="-228600">
              <a:spcBef>
                <a:spcPts val="0"/>
              </a:spcBef>
              <a:spcAft>
                <a:spcPts val="0"/>
              </a:spcAft>
              <a:buSzPts val="1200"/>
              <a:buChar char="●"/>
              <a:defRPr sz="900"/>
            </a:lvl7pPr>
            <a:lvl8pPr marL="2743200" lvl="7" indent="-228600">
              <a:spcBef>
                <a:spcPts val="0"/>
              </a:spcBef>
              <a:spcAft>
                <a:spcPts val="0"/>
              </a:spcAft>
              <a:buSzPts val="1200"/>
              <a:buChar char="○"/>
              <a:defRPr sz="900"/>
            </a:lvl8pPr>
            <a:lvl9pPr marL="3086100" lvl="8" indent="-228600">
              <a:spcBef>
                <a:spcPts val="0"/>
              </a:spcBef>
              <a:spcAft>
                <a:spcPts val="0"/>
              </a:spcAft>
              <a:buSzPts val="1200"/>
              <a:buChar char="■"/>
              <a:defRPr sz="9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342900" lvl="0" indent="-238125">
              <a:spcBef>
                <a:spcPts val="0"/>
              </a:spcBef>
              <a:spcAft>
                <a:spcPts val="0"/>
              </a:spcAft>
              <a:buSzPts val="1400"/>
              <a:buChar char="●"/>
              <a:defRPr sz="1050"/>
            </a:lvl1pPr>
            <a:lvl2pPr marL="685800" lvl="1" indent="-228600">
              <a:spcBef>
                <a:spcPts val="0"/>
              </a:spcBef>
              <a:spcAft>
                <a:spcPts val="0"/>
              </a:spcAft>
              <a:buSzPts val="1200"/>
              <a:buChar char="○"/>
              <a:defRPr sz="900"/>
            </a:lvl2pPr>
            <a:lvl3pPr marL="1028700" lvl="2" indent="-228600">
              <a:spcBef>
                <a:spcPts val="0"/>
              </a:spcBef>
              <a:spcAft>
                <a:spcPts val="0"/>
              </a:spcAft>
              <a:buSzPts val="1200"/>
              <a:buChar char="■"/>
              <a:defRPr sz="900"/>
            </a:lvl3pPr>
            <a:lvl4pPr marL="1371600" lvl="3" indent="-228600">
              <a:spcBef>
                <a:spcPts val="0"/>
              </a:spcBef>
              <a:spcAft>
                <a:spcPts val="0"/>
              </a:spcAft>
              <a:buSzPts val="1200"/>
              <a:buChar char="●"/>
              <a:defRPr sz="900"/>
            </a:lvl4pPr>
            <a:lvl5pPr marL="1714500" lvl="4" indent="-228600">
              <a:spcBef>
                <a:spcPts val="0"/>
              </a:spcBef>
              <a:spcAft>
                <a:spcPts val="0"/>
              </a:spcAft>
              <a:buSzPts val="1200"/>
              <a:buChar char="○"/>
              <a:defRPr sz="900"/>
            </a:lvl5pPr>
            <a:lvl6pPr marL="2057400" lvl="5" indent="-228600">
              <a:spcBef>
                <a:spcPts val="0"/>
              </a:spcBef>
              <a:spcAft>
                <a:spcPts val="0"/>
              </a:spcAft>
              <a:buSzPts val="1200"/>
              <a:buChar char="■"/>
              <a:defRPr sz="900"/>
            </a:lvl6pPr>
            <a:lvl7pPr marL="2400300" lvl="6" indent="-228600">
              <a:spcBef>
                <a:spcPts val="0"/>
              </a:spcBef>
              <a:spcAft>
                <a:spcPts val="0"/>
              </a:spcAft>
              <a:buSzPts val="1200"/>
              <a:buChar char="●"/>
              <a:defRPr sz="900"/>
            </a:lvl7pPr>
            <a:lvl8pPr marL="2743200" lvl="7" indent="-228600">
              <a:spcBef>
                <a:spcPts val="0"/>
              </a:spcBef>
              <a:spcAft>
                <a:spcPts val="0"/>
              </a:spcAft>
              <a:buSzPts val="1200"/>
              <a:buChar char="○"/>
              <a:defRPr sz="900"/>
            </a:lvl8pPr>
            <a:lvl9pPr marL="3086100" lvl="8" indent="-228600">
              <a:spcBef>
                <a:spcPts val="0"/>
              </a:spcBef>
              <a:spcAft>
                <a:spcPts val="0"/>
              </a:spcAft>
              <a:buSzPts val="1200"/>
              <a:buChar char="■"/>
              <a:defRPr sz="900"/>
            </a:lvl9pPr>
          </a:lstStyle>
          <a:p>
            <a:endParaRPr/>
          </a:p>
        </p:txBody>
      </p:sp>
      <p:sp>
        <p:nvSpPr>
          <p:cNvPr id="28" name="Google Shape;28;p5"/>
          <p:cNvSpPr txBox="1">
            <a:spLocks noGrp="1"/>
          </p:cNvSpPr>
          <p:nvPr>
            <p:ph type="sldNum" idx="12"/>
          </p:nvPr>
        </p:nvSpPr>
        <p:spPr>
          <a:xfrm>
            <a:off x="8472458" y="4663217"/>
            <a:ext cx="548700" cy="393525"/>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625"/>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8472458" y="4663217"/>
            <a:ext cx="548700" cy="393525"/>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75"/>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1800"/>
            </a:lvl1pPr>
            <a:lvl2pPr lvl="1">
              <a:spcBef>
                <a:spcPts val="0"/>
              </a:spcBef>
              <a:spcAft>
                <a:spcPts val="0"/>
              </a:spcAft>
              <a:buSzPts val="2400"/>
              <a:buNone/>
              <a:defRPr sz="1800"/>
            </a:lvl2pPr>
            <a:lvl3pPr lvl="2">
              <a:spcBef>
                <a:spcPts val="0"/>
              </a:spcBef>
              <a:spcAft>
                <a:spcPts val="0"/>
              </a:spcAft>
              <a:buSzPts val="2400"/>
              <a:buNone/>
              <a:defRPr sz="1800"/>
            </a:lvl3pPr>
            <a:lvl4pPr lvl="3">
              <a:spcBef>
                <a:spcPts val="0"/>
              </a:spcBef>
              <a:spcAft>
                <a:spcPts val="0"/>
              </a:spcAft>
              <a:buSzPts val="2400"/>
              <a:buNone/>
              <a:defRPr sz="1800"/>
            </a:lvl4pPr>
            <a:lvl5pPr lvl="4">
              <a:spcBef>
                <a:spcPts val="0"/>
              </a:spcBef>
              <a:spcAft>
                <a:spcPts val="0"/>
              </a:spcAft>
              <a:buSzPts val="2400"/>
              <a:buNone/>
              <a:defRPr sz="1800"/>
            </a:lvl5pPr>
            <a:lvl6pPr lvl="5">
              <a:spcBef>
                <a:spcPts val="0"/>
              </a:spcBef>
              <a:spcAft>
                <a:spcPts val="0"/>
              </a:spcAft>
              <a:buSzPts val="2400"/>
              <a:buNone/>
              <a:defRPr sz="1800"/>
            </a:lvl6pPr>
            <a:lvl7pPr lvl="6">
              <a:spcBef>
                <a:spcPts val="0"/>
              </a:spcBef>
              <a:spcAft>
                <a:spcPts val="0"/>
              </a:spcAft>
              <a:buSzPts val="2400"/>
              <a:buNone/>
              <a:defRPr sz="1800"/>
            </a:lvl7pPr>
            <a:lvl8pPr lvl="7">
              <a:spcBef>
                <a:spcPts val="0"/>
              </a:spcBef>
              <a:spcAft>
                <a:spcPts val="0"/>
              </a:spcAft>
              <a:buSzPts val="2400"/>
              <a:buNone/>
              <a:defRPr sz="1800"/>
            </a:lvl8pPr>
            <a:lvl9pPr lvl="8">
              <a:spcBef>
                <a:spcPts val="0"/>
              </a:spcBef>
              <a:spcAft>
                <a:spcPts val="0"/>
              </a:spcAft>
              <a:buSzPts val="2400"/>
              <a:buNone/>
              <a:defRPr sz="1800"/>
            </a:lvl9pPr>
          </a:lstStyle>
          <a:p>
            <a:endParaRPr/>
          </a:p>
        </p:txBody>
      </p:sp>
      <p:sp>
        <p:nvSpPr>
          <p:cNvPr id="34" name="Google Shape;34;p7"/>
          <p:cNvSpPr txBox="1">
            <a:spLocks noGrp="1"/>
          </p:cNvSpPr>
          <p:nvPr>
            <p:ph type="body" idx="1"/>
          </p:nvPr>
        </p:nvSpPr>
        <p:spPr>
          <a:xfrm>
            <a:off x="311700" y="1389600"/>
            <a:ext cx="2808000" cy="3179475"/>
          </a:xfrm>
          <a:prstGeom prst="rect">
            <a:avLst/>
          </a:prstGeom>
        </p:spPr>
        <p:txBody>
          <a:bodyPr spcFirstLastPara="1" wrap="square" lIns="91425" tIns="91425" rIns="91425" bIns="91425" anchor="t" anchorCtr="0">
            <a:normAutofit/>
          </a:bodyPr>
          <a:lstStyle>
            <a:lvl1pPr marL="342900" lvl="0" indent="-228600">
              <a:spcBef>
                <a:spcPts val="0"/>
              </a:spcBef>
              <a:spcAft>
                <a:spcPts val="0"/>
              </a:spcAft>
              <a:buSzPts val="1200"/>
              <a:buChar char="●"/>
              <a:defRPr sz="900"/>
            </a:lvl1pPr>
            <a:lvl2pPr marL="685800" lvl="1" indent="-228600">
              <a:spcBef>
                <a:spcPts val="0"/>
              </a:spcBef>
              <a:spcAft>
                <a:spcPts val="0"/>
              </a:spcAft>
              <a:buSzPts val="1200"/>
              <a:buChar char="○"/>
              <a:defRPr sz="900"/>
            </a:lvl2pPr>
            <a:lvl3pPr marL="1028700" lvl="2" indent="-228600">
              <a:spcBef>
                <a:spcPts val="0"/>
              </a:spcBef>
              <a:spcAft>
                <a:spcPts val="0"/>
              </a:spcAft>
              <a:buSzPts val="1200"/>
              <a:buChar char="■"/>
              <a:defRPr sz="900"/>
            </a:lvl3pPr>
            <a:lvl4pPr marL="1371600" lvl="3" indent="-228600">
              <a:spcBef>
                <a:spcPts val="0"/>
              </a:spcBef>
              <a:spcAft>
                <a:spcPts val="0"/>
              </a:spcAft>
              <a:buSzPts val="1200"/>
              <a:buChar char="●"/>
              <a:defRPr sz="900"/>
            </a:lvl4pPr>
            <a:lvl5pPr marL="1714500" lvl="4" indent="-228600">
              <a:spcBef>
                <a:spcPts val="0"/>
              </a:spcBef>
              <a:spcAft>
                <a:spcPts val="0"/>
              </a:spcAft>
              <a:buSzPts val="1200"/>
              <a:buChar char="○"/>
              <a:defRPr sz="900"/>
            </a:lvl5pPr>
            <a:lvl6pPr marL="2057400" lvl="5" indent="-228600">
              <a:spcBef>
                <a:spcPts val="0"/>
              </a:spcBef>
              <a:spcAft>
                <a:spcPts val="0"/>
              </a:spcAft>
              <a:buSzPts val="1200"/>
              <a:buChar char="■"/>
              <a:defRPr sz="900"/>
            </a:lvl6pPr>
            <a:lvl7pPr marL="2400300" lvl="6" indent="-228600">
              <a:spcBef>
                <a:spcPts val="0"/>
              </a:spcBef>
              <a:spcAft>
                <a:spcPts val="0"/>
              </a:spcAft>
              <a:buSzPts val="1200"/>
              <a:buChar char="●"/>
              <a:defRPr sz="900"/>
            </a:lvl7pPr>
            <a:lvl8pPr marL="2743200" lvl="7" indent="-228600">
              <a:spcBef>
                <a:spcPts val="0"/>
              </a:spcBef>
              <a:spcAft>
                <a:spcPts val="0"/>
              </a:spcAft>
              <a:buSzPts val="1200"/>
              <a:buChar char="○"/>
              <a:defRPr sz="900"/>
            </a:lvl8pPr>
            <a:lvl9pPr marL="3086100" lvl="8" indent="-228600">
              <a:spcBef>
                <a:spcPts val="0"/>
              </a:spcBef>
              <a:spcAft>
                <a:spcPts val="0"/>
              </a:spcAft>
              <a:buSzPts val="1200"/>
              <a:buChar char="■"/>
              <a:defRPr sz="900"/>
            </a:lvl9pPr>
          </a:lstStyle>
          <a:p>
            <a:endParaRPr/>
          </a:p>
        </p:txBody>
      </p:sp>
      <p:sp>
        <p:nvSpPr>
          <p:cNvPr id="35" name="Google Shape;35;p7"/>
          <p:cNvSpPr txBox="1">
            <a:spLocks noGrp="1"/>
          </p:cNvSpPr>
          <p:nvPr>
            <p:ph type="sldNum" idx="12"/>
          </p:nvPr>
        </p:nvSpPr>
        <p:spPr>
          <a:xfrm>
            <a:off x="8472458" y="4663217"/>
            <a:ext cx="548700" cy="393525"/>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450150"/>
            <a:ext cx="6367800" cy="4090725"/>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3600"/>
            </a:lvl1pPr>
            <a:lvl2pPr lvl="1">
              <a:spcBef>
                <a:spcPts val="0"/>
              </a:spcBef>
              <a:spcAft>
                <a:spcPts val="0"/>
              </a:spcAft>
              <a:buSzPts val="4800"/>
              <a:buNone/>
              <a:defRPr sz="3600"/>
            </a:lvl2pPr>
            <a:lvl3pPr lvl="2">
              <a:spcBef>
                <a:spcPts val="0"/>
              </a:spcBef>
              <a:spcAft>
                <a:spcPts val="0"/>
              </a:spcAft>
              <a:buSzPts val="4800"/>
              <a:buNone/>
              <a:defRPr sz="3600"/>
            </a:lvl3pPr>
            <a:lvl4pPr lvl="3">
              <a:spcBef>
                <a:spcPts val="0"/>
              </a:spcBef>
              <a:spcAft>
                <a:spcPts val="0"/>
              </a:spcAft>
              <a:buSzPts val="4800"/>
              <a:buNone/>
              <a:defRPr sz="3600"/>
            </a:lvl4pPr>
            <a:lvl5pPr lvl="4">
              <a:spcBef>
                <a:spcPts val="0"/>
              </a:spcBef>
              <a:spcAft>
                <a:spcPts val="0"/>
              </a:spcAft>
              <a:buSzPts val="4800"/>
              <a:buNone/>
              <a:defRPr sz="3600"/>
            </a:lvl5pPr>
            <a:lvl6pPr lvl="5">
              <a:spcBef>
                <a:spcPts val="0"/>
              </a:spcBef>
              <a:spcAft>
                <a:spcPts val="0"/>
              </a:spcAft>
              <a:buSzPts val="4800"/>
              <a:buNone/>
              <a:defRPr sz="3600"/>
            </a:lvl6pPr>
            <a:lvl7pPr lvl="6">
              <a:spcBef>
                <a:spcPts val="0"/>
              </a:spcBef>
              <a:spcAft>
                <a:spcPts val="0"/>
              </a:spcAft>
              <a:buSzPts val="4800"/>
              <a:buNone/>
              <a:defRPr sz="3600"/>
            </a:lvl7pPr>
            <a:lvl8pPr lvl="7">
              <a:spcBef>
                <a:spcPts val="0"/>
              </a:spcBef>
              <a:spcAft>
                <a:spcPts val="0"/>
              </a:spcAft>
              <a:buSzPts val="4800"/>
              <a:buNone/>
              <a:defRPr sz="3600"/>
            </a:lvl8pPr>
            <a:lvl9pPr lvl="8">
              <a:spcBef>
                <a:spcPts val="0"/>
              </a:spcBef>
              <a:spcAft>
                <a:spcPts val="0"/>
              </a:spcAft>
              <a:buSzPts val="4800"/>
              <a:buNone/>
              <a:defRPr sz="3600"/>
            </a:lvl9pPr>
          </a:lstStyle>
          <a:p>
            <a:endParaRPr/>
          </a:p>
        </p:txBody>
      </p:sp>
      <p:sp>
        <p:nvSpPr>
          <p:cNvPr id="38" name="Google Shape;38;p8"/>
          <p:cNvSpPr txBox="1">
            <a:spLocks noGrp="1"/>
          </p:cNvSpPr>
          <p:nvPr>
            <p:ph type="sldNum" idx="12"/>
          </p:nvPr>
        </p:nvSpPr>
        <p:spPr>
          <a:xfrm>
            <a:off x="8472458" y="4663217"/>
            <a:ext cx="548700" cy="393525"/>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41" name="Google Shape;4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3150"/>
            </a:lvl1pPr>
            <a:lvl2pPr lvl="1" algn="ctr">
              <a:spcBef>
                <a:spcPts val="0"/>
              </a:spcBef>
              <a:spcAft>
                <a:spcPts val="0"/>
              </a:spcAft>
              <a:buSzPts val="4200"/>
              <a:buNone/>
              <a:defRPr sz="3150"/>
            </a:lvl2pPr>
            <a:lvl3pPr lvl="2" algn="ctr">
              <a:spcBef>
                <a:spcPts val="0"/>
              </a:spcBef>
              <a:spcAft>
                <a:spcPts val="0"/>
              </a:spcAft>
              <a:buSzPts val="4200"/>
              <a:buNone/>
              <a:defRPr sz="3150"/>
            </a:lvl3pPr>
            <a:lvl4pPr lvl="3" algn="ctr">
              <a:spcBef>
                <a:spcPts val="0"/>
              </a:spcBef>
              <a:spcAft>
                <a:spcPts val="0"/>
              </a:spcAft>
              <a:buSzPts val="4200"/>
              <a:buNone/>
              <a:defRPr sz="3150"/>
            </a:lvl4pPr>
            <a:lvl5pPr lvl="4" algn="ctr">
              <a:spcBef>
                <a:spcPts val="0"/>
              </a:spcBef>
              <a:spcAft>
                <a:spcPts val="0"/>
              </a:spcAft>
              <a:buSzPts val="4200"/>
              <a:buNone/>
              <a:defRPr sz="3150"/>
            </a:lvl5pPr>
            <a:lvl6pPr lvl="5" algn="ctr">
              <a:spcBef>
                <a:spcPts val="0"/>
              </a:spcBef>
              <a:spcAft>
                <a:spcPts val="0"/>
              </a:spcAft>
              <a:buSzPts val="4200"/>
              <a:buNone/>
              <a:defRPr sz="3150"/>
            </a:lvl6pPr>
            <a:lvl7pPr lvl="6" algn="ctr">
              <a:spcBef>
                <a:spcPts val="0"/>
              </a:spcBef>
              <a:spcAft>
                <a:spcPts val="0"/>
              </a:spcAft>
              <a:buSzPts val="4200"/>
              <a:buNone/>
              <a:defRPr sz="3150"/>
            </a:lvl7pPr>
            <a:lvl8pPr lvl="7" algn="ctr">
              <a:spcBef>
                <a:spcPts val="0"/>
              </a:spcBef>
              <a:spcAft>
                <a:spcPts val="0"/>
              </a:spcAft>
              <a:buSzPts val="4200"/>
              <a:buNone/>
              <a:defRPr sz="3150"/>
            </a:lvl8pPr>
            <a:lvl9pPr lvl="8" algn="ctr">
              <a:spcBef>
                <a:spcPts val="0"/>
              </a:spcBef>
              <a:spcAft>
                <a:spcPts val="0"/>
              </a:spcAft>
              <a:buSzPts val="4200"/>
              <a:buNone/>
              <a:defRPr sz="3150"/>
            </a:lvl9pPr>
          </a:lstStyle>
          <a:p>
            <a:endParaRPr/>
          </a:p>
        </p:txBody>
      </p:sp>
      <p:sp>
        <p:nvSpPr>
          <p:cNvPr id="42" name="Google Shape;42;p9"/>
          <p:cNvSpPr txBox="1">
            <a:spLocks noGrp="1"/>
          </p:cNvSpPr>
          <p:nvPr>
            <p:ph type="subTitle" idx="1"/>
          </p:nvPr>
        </p:nvSpPr>
        <p:spPr>
          <a:xfrm>
            <a:off x="265500" y="2803075"/>
            <a:ext cx="4045200" cy="1235025"/>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1575"/>
            </a:lvl1pPr>
            <a:lvl2pPr lvl="1" algn="ctr">
              <a:lnSpc>
                <a:spcPct val="100000"/>
              </a:lnSpc>
              <a:spcBef>
                <a:spcPts val="0"/>
              </a:spcBef>
              <a:spcAft>
                <a:spcPts val="0"/>
              </a:spcAft>
              <a:buSzPts val="2100"/>
              <a:buNone/>
              <a:defRPr sz="1575"/>
            </a:lvl2pPr>
            <a:lvl3pPr lvl="2" algn="ctr">
              <a:lnSpc>
                <a:spcPct val="100000"/>
              </a:lnSpc>
              <a:spcBef>
                <a:spcPts val="0"/>
              </a:spcBef>
              <a:spcAft>
                <a:spcPts val="0"/>
              </a:spcAft>
              <a:buSzPts val="2100"/>
              <a:buNone/>
              <a:defRPr sz="1575"/>
            </a:lvl3pPr>
            <a:lvl4pPr lvl="3" algn="ctr">
              <a:lnSpc>
                <a:spcPct val="100000"/>
              </a:lnSpc>
              <a:spcBef>
                <a:spcPts val="0"/>
              </a:spcBef>
              <a:spcAft>
                <a:spcPts val="0"/>
              </a:spcAft>
              <a:buSzPts val="2100"/>
              <a:buNone/>
              <a:defRPr sz="1575"/>
            </a:lvl4pPr>
            <a:lvl5pPr lvl="4" algn="ctr">
              <a:lnSpc>
                <a:spcPct val="100000"/>
              </a:lnSpc>
              <a:spcBef>
                <a:spcPts val="0"/>
              </a:spcBef>
              <a:spcAft>
                <a:spcPts val="0"/>
              </a:spcAft>
              <a:buSzPts val="2100"/>
              <a:buNone/>
              <a:defRPr sz="1575"/>
            </a:lvl5pPr>
            <a:lvl6pPr lvl="5" algn="ctr">
              <a:lnSpc>
                <a:spcPct val="100000"/>
              </a:lnSpc>
              <a:spcBef>
                <a:spcPts val="0"/>
              </a:spcBef>
              <a:spcAft>
                <a:spcPts val="0"/>
              </a:spcAft>
              <a:buSzPts val="2100"/>
              <a:buNone/>
              <a:defRPr sz="1575"/>
            </a:lvl6pPr>
            <a:lvl7pPr lvl="6" algn="ctr">
              <a:lnSpc>
                <a:spcPct val="100000"/>
              </a:lnSpc>
              <a:spcBef>
                <a:spcPts val="0"/>
              </a:spcBef>
              <a:spcAft>
                <a:spcPts val="0"/>
              </a:spcAft>
              <a:buSzPts val="2100"/>
              <a:buNone/>
              <a:defRPr sz="1575"/>
            </a:lvl7pPr>
            <a:lvl8pPr lvl="7" algn="ctr">
              <a:lnSpc>
                <a:spcPct val="100000"/>
              </a:lnSpc>
              <a:spcBef>
                <a:spcPts val="0"/>
              </a:spcBef>
              <a:spcAft>
                <a:spcPts val="0"/>
              </a:spcAft>
              <a:buSzPts val="2100"/>
              <a:buNone/>
              <a:defRPr sz="1575"/>
            </a:lvl8pPr>
            <a:lvl9pPr lvl="8" algn="ctr">
              <a:lnSpc>
                <a:spcPct val="100000"/>
              </a:lnSpc>
              <a:spcBef>
                <a:spcPts val="0"/>
              </a:spcBef>
              <a:spcAft>
                <a:spcPts val="0"/>
              </a:spcAft>
              <a:buSzPts val="2100"/>
              <a:buNone/>
              <a:defRPr sz="1575"/>
            </a:lvl9pPr>
          </a:lstStyle>
          <a:p>
            <a:endParaRPr/>
          </a:p>
        </p:txBody>
      </p:sp>
      <p:sp>
        <p:nvSpPr>
          <p:cNvPr id="43" name="Google Shape;43;p9"/>
          <p:cNvSpPr txBox="1">
            <a:spLocks noGrp="1"/>
          </p:cNvSpPr>
          <p:nvPr>
            <p:ph type="body" idx="2"/>
          </p:nvPr>
        </p:nvSpPr>
        <p:spPr>
          <a:xfrm>
            <a:off x="4939500" y="724075"/>
            <a:ext cx="3837000" cy="3695175"/>
          </a:xfrm>
          <a:prstGeom prst="rect">
            <a:avLst/>
          </a:prstGeom>
        </p:spPr>
        <p:txBody>
          <a:bodyPr spcFirstLastPara="1" wrap="square" lIns="91425" tIns="91425" rIns="91425" bIns="91425" anchor="ctr" anchorCtr="0">
            <a:normAutofit/>
          </a:bodyPr>
          <a:lstStyle>
            <a:lvl1pPr marL="342900" lvl="0" indent="-257175">
              <a:spcBef>
                <a:spcPts val="0"/>
              </a:spcBef>
              <a:spcAft>
                <a:spcPts val="0"/>
              </a:spcAft>
              <a:buSzPts val="1800"/>
              <a:buChar char="●"/>
              <a:defRPr/>
            </a:lvl1pPr>
            <a:lvl2pPr marL="685800" lvl="1" indent="-238125">
              <a:spcBef>
                <a:spcPts val="0"/>
              </a:spcBef>
              <a:spcAft>
                <a:spcPts val="0"/>
              </a:spcAft>
              <a:buSzPts val="1400"/>
              <a:buChar char="○"/>
              <a:defRPr/>
            </a:lvl2pPr>
            <a:lvl3pPr marL="1028700" lvl="2" indent="-238125">
              <a:spcBef>
                <a:spcPts val="0"/>
              </a:spcBef>
              <a:spcAft>
                <a:spcPts val="0"/>
              </a:spcAft>
              <a:buSzPts val="1400"/>
              <a:buChar char="■"/>
              <a:defRPr/>
            </a:lvl3pPr>
            <a:lvl4pPr marL="1371600" lvl="3" indent="-238125">
              <a:spcBef>
                <a:spcPts val="0"/>
              </a:spcBef>
              <a:spcAft>
                <a:spcPts val="0"/>
              </a:spcAft>
              <a:buSzPts val="1400"/>
              <a:buChar char="●"/>
              <a:defRPr/>
            </a:lvl4pPr>
            <a:lvl5pPr marL="1714500" lvl="4" indent="-238125">
              <a:spcBef>
                <a:spcPts val="0"/>
              </a:spcBef>
              <a:spcAft>
                <a:spcPts val="0"/>
              </a:spcAft>
              <a:buSzPts val="1400"/>
              <a:buChar char="○"/>
              <a:defRPr/>
            </a:lvl5pPr>
            <a:lvl6pPr marL="2057400" lvl="5" indent="-238125">
              <a:spcBef>
                <a:spcPts val="0"/>
              </a:spcBef>
              <a:spcAft>
                <a:spcPts val="0"/>
              </a:spcAft>
              <a:buSzPts val="1400"/>
              <a:buChar char="■"/>
              <a:defRPr/>
            </a:lvl6pPr>
            <a:lvl7pPr marL="2400300" lvl="6" indent="-238125">
              <a:spcBef>
                <a:spcPts val="0"/>
              </a:spcBef>
              <a:spcAft>
                <a:spcPts val="0"/>
              </a:spcAft>
              <a:buSzPts val="1400"/>
              <a:buChar char="●"/>
              <a:defRPr/>
            </a:lvl7pPr>
            <a:lvl8pPr marL="2743200" lvl="7" indent="-238125">
              <a:spcBef>
                <a:spcPts val="0"/>
              </a:spcBef>
              <a:spcAft>
                <a:spcPts val="0"/>
              </a:spcAft>
              <a:buSzPts val="1400"/>
              <a:buChar char="○"/>
              <a:defRPr/>
            </a:lvl8pPr>
            <a:lvl9pPr marL="3086100" lvl="8" indent="-238125">
              <a:spcBef>
                <a:spcPts val="0"/>
              </a:spcBef>
              <a:spcAft>
                <a:spcPts val="0"/>
              </a:spcAft>
              <a:buSzPts val="1400"/>
              <a:buChar char="■"/>
              <a:defRPr/>
            </a:lvl9pPr>
          </a:lstStyle>
          <a:p>
            <a:endParaRPr/>
          </a:p>
        </p:txBody>
      </p:sp>
      <p:sp>
        <p:nvSpPr>
          <p:cNvPr id="44" name="Google Shape;44;p9"/>
          <p:cNvSpPr txBox="1">
            <a:spLocks noGrp="1"/>
          </p:cNvSpPr>
          <p:nvPr>
            <p:ph type="sldNum" idx="12"/>
          </p:nvPr>
        </p:nvSpPr>
        <p:spPr>
          <a:xfrm>
            <a:off x="8472458" y="4663217"/>
            <a:ext cx="548700" cy="393525"/>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025"/>
          </a:xfrm>
          <a:prstGeom prst="rect">
            <a:avLst/>
          </a:prstGeom>
        </p:spPr>
        <p:txBody>
          <a:bodyPr spcFirstLastPara="1" wrap="square" lIns="91425" tIns="91425" rIns="91425" bIns="91425" anchor="ctr" anchorCtr="0">
            <a:normAutofit/>
          </a:bodyPr>
          <a:lstStyle>
            <a:lvl1pPr marL="342900" lvl="0" indent="-17145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72458" y="4663217"/>
            <a:ext cx="548700" cy="393525"/>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106125"/>
            <a:ext cx="8520600" cy="1963575"/>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9000"/>
            </a:lvl1pPr>
            <a:lvl2pPr lvl="1" algn="ctr">
              <a:spcBef>
                <a:spcPts val="0"/>
              </a:spcBef>
              <a:spcAft>
                <a:spcPts val="0"/>
              </a:spcAft>
              <a:buSzPts val="12000"/>
              <a:buNone/>
              <a:defRPr sz="9000"/>
            </a:lvl2pPr>
            <a:lvl3pPr lvl="2" algn="ctr">
              <a:spcBef>
                <a:spcPts val="0"/>
              </a:spcBef>
              <a:spcAft>
                <a:spcPts val="0"/>
              </a:spcAft>
              <a:buSzPts val="12000"/>
              <a:buNone/>
              <a:defRPr sz="9000"/>
            </a:lvl3pPr>
            <a:lvl4pPr lvl="3" algn="ctr">
              <a:spcBef>
                <a:spcPts val="0"/>
              </a:spcBef>
              <a:spcAft>
                <a:spcPts val="0"/>
              </a:spcAft>
              <a:buSzPts val="12000"/>
              <a:buNone/>
              <a:defRPr sz="9000"/>
            </a:lvl4pPr>
            <a:lvl5pPr lvl="4" algn="ctr">
              <a:spcBef>
                <a:spcPts val="0"/>
              </a:spcBef>
              <a:spcAft>
                <a:spcPts val="0"/>
              </a:spcAft>
              <a:buSzPts val="12000"/>
              <a:buNone/>
              <a:defRPr sz="9000"/>
            </a:lvl5pPr>
            <a:lvl6pPr lvl="5" algn="ctr">
              <a:spcBef>
                <a:spcPts val="0"/>
              </a:spcBef>
              <a:spcAft>
                <a:spcPts val="0"/>
              </a:spcAft>
              <a:buSzPts val="12000"/>
              <a:buNone/>
              <a:defRPr sz="9000"/>
            </a:lvl6pPr>
            <a:lvl7pPr lvl="6" algn="ctr">
              <a:spcBef>
                <a:spcPts val="0"/>
              </a:spcBef>
              <a:spcAft>
                <a:spcPts val="0"/>
              </a:spcAft>
              <a:buSzPts val="12000"/>
              <a:buNone/>
              <a:defRPr sz="9000"/>
            </a:lvl7pPr>
            <a:lvl8pPr lvl="7" algn="ctr">
              <a:spcBef>
                <a:spcPts val="0"/>
              </a:spcBef>
              <a:spcAft>
                <a:spcPts val="0"/>
              </a:spcAft>
              <a:buSzPts val="12000"/>
              <a:buNone/>
              <a:defRPr sz="9000"/>
            </a:lvl8pPr>
            <a:lvl9pPr lvl="8" algn="ctr">
              <a:spcBef>
                <a:spcPts val="0"/>
              </a:spcBef>
              <a:spcAft>
                <a:spcPts val="0"/>
              </a:spcAft>
              <a:buSzPts val="12000"/>
              <a:buNone/>
              <a:defRPr sz="9000"/>
            </a:lvl9pPr>
          </a:lstStyle>
          <a:p>
            <a:r>
              <a:t>xx%</a:t>
            </a:r>
          </a:p>
        </p:txBody>
      </p:sp>
      <p:sp>
        <p:nvSpPr>
          <p:cNvPr id="50" name="Google Shape;50;p11"/>
          <p:cNvSpPr txBox="1">
            <a:spLocks noGrp="1"/>
          </p:cNvSpPr>
          <p:nvPr>
            <p:ph type="body" idx="1"/>
          </p:nvPr>
        </p:nvSpPr>
        <p:spPr>
          <a:xfrm>
            <a:off x="311700" y="3152225"/>
            <a:ext cx="8520600" cy="1300725"/>
          </a:xfrm>
          <a:prstGeom prst="rect">
            <a:avLst/>
          </a:prstGeom>
        </p:spPr>
        <p:txBody>
          <a:bodyPr spcFirstLastPara="1" wrap="square" lIns="91425" tIns="91425" rIns="91425" bIns="91425" anchor="t" anchorCtr="0">
            <a:normAutofit/>
          </a:bodyPr>
          <a:lstStyle>
            <a:lvl1pPr marL="342900" lvl="0" indent="-257175" algn="ctr">
              <a:spcBef>
                <a:spcPts val="0"/>
              </a:spcBef>
              <a:spcAft>
                <a:spcPts val="0"/>
              </a:spcAft>
              <a:buSzPts val="1800"/>
              <a:buChar char="●"/>
              <a:defRPr/>
            </a:lvl1pPr>
            <a:lvl2pPr marL="685800" lvl="1" indent="-238125" algn="ctr">
              <a:spcBef>
                <a:spcPts val="0"/>
              </a:spcBef>
              <a:spcAft>
                <a:spcPts val="0"/>
              </a:spcAft>
              <a:buSzPts val="1400"/>
              <a:buChar char="○"/>
              <a:defRPr/>
            </a:lvl2pPr>
            <a:lvl3pPr marL="1028700" lvl="2" indent="-238125" algn="ctr">
              <a:spcBef>
                <a:spcPts val="0"/>
              </a:spcBef>
              <a:spcAft>
                <a:spcPts val="0"/>
              </a:spcAft>
              <a:buSzPts val="1400"/>
              <a:buChar char="■"/>
              <a:defRPr/>
            </a:lvl3pPr>
            <a:lvl4pPr marL="1371600" lvl="3" indent="-238125" algn="ctr">
              <a:spcBef>
                <a:spcPts val="0"/>
              </a:spcBef>
              <a:spcAft>
                <a:spcPts val="0"/>
              </a:spcAft>
              <a:buSzPts val="1400"/>
              <a:buChar char="●"/>
              <a:defRPr/>
            </a:lvl4pPr>
            <a:lvl5pPr marL="1714500" lvl="4" indent="-238125" algn="ctr">
              <a:spcBef>
                <a:spcPts val="0"/>
              </a:spcBef>
              <a:spcAft>
                <a:spcPts val="0"/>
              </a:spcAft>
              <a:buSzPts val="1400"/>
              <a:buChar char="○"/>
              <a:defRPr/>
            </a:lvl5pPr>
            <a:lvl6pPr marL="2057400" lvl="5" indent="-238125" algn="ctr">
              <a:spcBef>
                <a:spcPts val="0"/>
              </a:spcBef>
              <a:spcAft>
                <a:spcPts val="0"/>
              </a:spcAft>
              <a:buSzPts val="1400"/>
              <a:buChar char="■"/>
              <a:defRPr/>
            </a:lvl6pPr>
            <a:lvl7pPr marL="2400300" lvl="6" indent="-238125" algn="ctr">
              <a:spcBef>
                <a:spcPts val="0"/>
              </a:spcBef>
              <a:spcAft>
                <a:spcPts val="0"/>
              </a:spcAft>
              <a:buSzPts val="1400"/>
              <a:buChar char="●"/>
              <a:defRPr/>
            </a:lvl7pPr>
            <a:lvl8pPr marL="2743200" lvl="7" indent="-238125" algn="ctr">
              <a:spcBef>
                <a:spcPts val="0"/>
              </a:spcBef>
              <a:spcAft>
                <a:spcPts val="0"/>
              </a:spcAft>
              <a:buSzPts val="1400"/>
              <a:buChar char="○"/>
              <a:defRPr/>
            </a:lvl8pPr>
            <a:lvl9pPr marL="3086100" lvl="8" indent="-238125" algn="ctr">
              <a:spcBef>
                <a:spcPts val="0"/>
              </a:spcBef>
              <a:spcAft>
                <a:spcPts val="0"/>
              </a:spcAft>
              <a:buSzPts val="1400"/>
              <a:buChar char="■"/>
              <a:defRPr/>
            </a:lvl9pPr>
          </a:lstStyle>
          <a:p>
            <a:endParaRPr/>
          </a:p>
        </p:txBody>
      </p:sp>
      <p:sp>
        <p:nvSpPr>
          <p:cNvPr id="51" name="Google Shape;51;p11"/>
          <p:cNvSpPr txBox="1">
            <a:spLocks noGrp="1"/>
          </p:cNvSpPr>
          <p:nvPr>
            <p:ph type="sldNum" idx="12"/>
          </p:nvPr>
        </p:nvSpPr>
        <p:spPr>
          <a:xfrm>
            <a:off x="8472458" y="4663217"/>
            <a:ext cx="548700" cy="393525"/>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72458" y="4663217"/>
            <a:ext cx="548700" cy="393525"/>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1143000" y="0"/>
            <a:ext cx="7772400" cy="857250"/>
          </a:xfrm>
          <a:prstGeom prst="rect">
            <a:avLst/>
          </a:prstGeom>
          <a:noFill/>
          <a:ln>
            <a:noFill/>
          </a:ln>
        </p:spPr>
        <p:txBody>
          <a:bodyPr spcFirstLastPara="1" wrap="square" lIns="91425" tIns="91425" rIns="91425" bIns="91425" anchor="ctr" anchorCtr="0">
            <a:normAutofit/>
          </a:bodyPr>
          <a:lstStyle>
            <a:lvl1pPr marR="0" lvl="0" algn="ctr" rtl="0">
              <a:spcBef>
                <a:spcPts val="0"/>
              </a:spcBef>
              <a:spcAft>
                <a:spcPts val="0"/>
              </a:spcAft>
              <a:buSzPts val="2800"/>
              <a:buNone/>
              <a:defRPr sz="3300" b="0" i="0" u="none" strike="noStrike" cap="none">
                <a:solidFill>
                  <a:schemeClr val="dk2"/>
                </a:solidFill>
                <a:latin typeface="Calibri"/>
                <a:ea typeface="Calibri"/>
                <a:cs typeface="Calibri"/>
                <a:sym typeface="Calibri"/>
              </a:defRPr>
            </a:lvl1pPr>
            <a:lvl2pPr marR="0" lvl="1" algn="ctr" rtl="0">
              <a:spcBef>
                <a:spcPts val="0"/>
              </a:spcBef>
              <a:spcAft>
                <a:spcPts val="0"/>
              </a:spcAft>
              <a:buSzPts val="2800"/>
              <a:buNone/>
              <a:defRPr sz="3300" b="0" i="0" u="none" strike="noStrike" cap="none">
                <a:solidFill>
                  <a:schemeClr val="dk2"/>
                </a:solidFill>
                <a:latin typeface="Calibri"/>
                <a:ea typeface="Calibri"/>
                <a:cs typeface="Calibri"/>
                <a:sym typeface="Calibri"/>
              </a:defRPr>
            </a:lvl2pPr>
            <a:lvl3pPr marR="0" lvl="2" algn="ctr" rtl="0">
              <a:spcBef>
                <a:spcPts val="0"/>
              </a:spcBef>
              <a:spcAft>
                <a:spcPts val="0"/>
              </a:spcAft>
              <a:buSzPts val="2800"/>
              <a:buNone/>
              <a:defRPr sz="3300" b="0" i="0" u="none" strike="noStrike" cap="none">
                <a:solidFill>
                  <a:schemeClr val="dk2"/>
                </a:solidFill>
                <a:latin typeface="Calibri"/>
                <a:ea typeface="Calibri"/>
                <a:cs typeface="Calibri"/>
                <a:sym typeface="Calibri"/>
              </a:defRPr>
            </a:lvl3pPr>
            <a:lvl4pPr marR="0" lvl="3" algn="ctr" rtl="0">
              <a:spcBef>
                <a:spcPts val="0"/>
              </a:spcBef>
              <a:spcAft>
                <a:spcPts val="0"/>
              </a:spcAft>
              <a:buSzPts val="2800"/>
              <a:buNone/>
              <a:defRPr sz="3300" b="0" i="0" u="none" strike="noStrike" cap="none">
                <a:solidFill>
                  <a:schemeClr val="dk2"/>
                </a:solidFill>
                <a:latin typeface="Calibri"/>
                <a:ea typeface="Calibri"/>
                <a:cs typeface="Calibri"/>
                <a:sym typeface="Calibri"/>
              </a:defRPr>
            </a:lvl4pPr>
            <a:lvl5pPr marR="0" lvl="4" algn="ctr" rtl="0">
              <a:spcBef>
                <a:spcPts val="0"/>
              </a:spcBef>
              <a:spcAft>
                <a:spcPts val="0"/>
              </a:spcAft>
              <a:buSzPts val="2800"/>
              <a:buNone/>
              <a:defRPr sz="3300" b="0" i="0" u="none" strike="noStrike" cap="none">
                <a:solidFill>
                  <a:schemeClr val="dk2"/>
                </a:solidFill>
                <a:latin typeface="Calibri"/>
                <a:ea typeface="Calibri"/>
                <a:cs typeface="Calibri"/>
                <a:sym typeface="Calibri"/>
              </a:defRPr>
            </a:lvl5pPr>
            <a:lvl6pPr marR="0" lvl="5" algn="ctr" rtl="0">
              <a:spcBef>
                <a:spcPts val="0"/>
              </a:spcBef>
              <a:spcAft>
                <a:spcPts val="0"/>
              </a:spcAft>
              <a:buSzPts val="2800"/>
              <a:buNone/>
              <a:defRPr sz="33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2800"/>
              <a:buNone/>
              <a:defRPr sz="33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2800"/>
              <a:buNone/>
              <a:defRPr sz="33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2800"/>
              <a:buNone/>
              <a:defRPr sz="3300" b="0" i="0" u="none" strike="noStrike" cap="none">
                <a:solidFill>
                  <a:schemeClr val="dk2"/>
                </a:solidFill>
                <a:latin typeface="Times New Roman"/>
                <a:ea typeface="Times New Roman"/>
                <a:cs typeface="Times New Roman"/>
                <a:sym typeface="Times New Roman"/>
              </a:defRPr>
            </a:lvl9pPr>
          </a:lstStyle>
          <a:p>
            <a:endParaRPr/>
          </a:p>
        </p:txBody>
      </p:sp>
      <p:sp>
        <p:nvSpPr>
          <p:cNvPr id="56" name="Google Shape;56;p13"/>
          <p:cNvSpPr txBox="1">
            <a:spLocks noGrp="1"/>
          </p:cNvSpPr>
          <p:nvPr>
            <p:ph type="body" idx="1"/>
          </p:nvPr>
        </p:nvSpPr>
        <p:spPr>
          <a:xfrm>
            <a:off x="914400" y="914400"/>
            <a:ext cx="8229600" cy="4229100"/>
          </a:xfrm>
          <a:prstGeom prst="rect">
            <a:avLst/>
          </a:prstGeom>
          <a:noFill/>
          <a:ln>
            <a:noFill/>
          </a:ln>
        </p:spPr>
        <p:txBody>
          <a:bodyPr spcFirstLastPara="1" wrap="square" lIns="91425" tIns="91425" rIns="91425" bIns="91425" anchor="t" anchorCtr="0">
            <a:normAutofit/>
          </a:bodyPr>
          <a:lstStyle>
            <a:lvl1pPr marL="342900" marR="0" lvl="0" indent="-361950" algn="l" rtl="0">
              <a:spcBef>
                <a:spcPts val="600"/>
              </a:spcBef>
              <a:spcAft>
                <a:spcPts val="0"/>
              </a:spcAft>
              <a:buClr>
                <a:schemeClr val="accent1"/>
              </a:buClr>
              <a:buSzPts val="4000"/>
              <a:buFont typeface="Arial"/>
              <a:buChar char="■"/>
              <a:defRPr sz="3000" b="0" i="0" u="none" strike="noStrike" cap="none">
                <a:solidFill>
                  <a:schemeClr val="dk1"/>
                </a:solidFill>
                <a:latin typeface="Calibri"/>
                <a:ea typeface="Calibri"/>
                <a:cs typeface="Calibri"/>
                <a:sym typeface="Calibri"/>
              </a:defRPr>
            </a:lvl1pPr>
            <a:lvl2pPr marL="685800" marR="0" lvl="1" indent="-361950" algn="l" rtl="0">
              <a:spcBef>
                <a:spcPts val="600"/>
              </a:spcBef>
              <a:spcAft>
                <a:spcPts val="0"/>
              </a:spcAft>
              <a:buClr>
                <a:schemeClr val="dk1"/>
              </a:buClr>
              <a:buSzPts val="4000"/>
              <a:buFont typeface="Arial"/>
              <a:buChar char="–"/>
              <a:defRPr sz="3000" b="0" i="0" u="none" strike="noStrike" cap="none">
                <a:solidFill>
                  <a:schemeClr val="dk1"/>
                </a:solidFill>
                <a:latin typeface="Calibri"/>
                <a:ea typeface="Calibri"/>
                <a:cs typeface="Calibri"/>
                <a:sym typeface="Calibri"/>
              </a:defRPr>
            </a:lvl2pPr>
            <a:lvl3pPr marL="1028700" marR="0" lvl="2" indent="-361950" algn="l" rtl="0">
              <a:spcBef>
                <a:spcPts val="600"/>
              </a:spcBef>
              <a:spcAft>
                <a:spcPts val="0"/>
              </a:spcAft>
              <a:buClr>
                <a:schemeClr val="dk1"/>
              </a:buClr>
              <a:buSzPts val="4000"/>
              <a:buFont typeface="Calibri"/>
              <a:buChar char="•"/>
              <a:defRPr sz="3000" b="0" i="0" u="none" strike="noStrike" cap="none">
                <a:solidFill>
                  <a:schemeClr val="dk1"/>
                </a:solidFill>
                <a:latin typeface="Calibri"/>
                <a:ea typeface="Calibri"/>
                <a:cs typeface="Calibri"/>
                <a:sym typeface="Calibri"/>
              </a:defRPr>
            </a:lvl3pPr>
            <a:lvl4pPr marL="1371600" marR="0" lvl="3" indent="-361950" algn="l" rtl="0">
              <a:spcBef>
                <a:spcPts val="600"/>
              </a:spcBef>
              <a:spcAft>
                <a:spcPts val="0"/>
              </a:spcAft>
              <a:buClr>
                <a:schemeClr val="dk1"/>
              </a:buClr>
              <a:buSzPts val="4000"/>
              <a:buFont typeface="Calibri"/>
              <a:buChar char="•"/>
              <a:defRPr sz="3000" b="0" i="0" u="none" strike="noStrike" cap="none">
                <a:solidFill>
                  <a:schemeClr val="dk1"/>
                </a:solidFill>
                <a:latin typeface="Calibri"/>
                <a:ea typeface="Calibri"/>
                <a:cs typeface="Calibri"/>
                <a:sym typeface="Calibri"/>
              </a:defRPr>
            </a:lvl4pPr>
            <a:lvl5pPr marL="1714500" marR="0" lvl="4" indent="-361950" algn="l" rtl="0">
              <a:spcBef>
                <a:spcPts val="600"/>
              </a:spcBef>
              <a:spcAft>
                <a:spcPts val="0"/>
              </a:spcAft>
              <a:buClr>
                <a:schemeClr val="dk1"/>
              </a:buClr>
              <a:buSzPts val="4000"/>
              <a:buFont typeface="Calibri"/>
              <a:buChar char="•"/>
              <a:defRPr sz="3000" b="0" i="0" u="none" strike="noStrike" cap="none">
                <a:solidFill>
                  <a:schemeClr val="dk1"/>
                </a:solidFill>
                <a:latin typeface="Calibri"/>
                <a:ea typeface="Calibri"/>
                <a:cs typeface="Calibri"/>
                <a:sym typeface="Calibri"/>
              </a:defRPr>
            </a:lvl5pPr>
            <a:lvl6pPr marL="2057400" marR="0" lvl="5" indent="-361950" algn="l" rtl="0">
              <a:spcBef>
                <a:spcPts val="600"/>
              </a:spcBef>
              <a:spcAft>
                <a:spcPts val="0"/>
              </a:spcAft>
              <a:buClr>
                <a:schemeClr val="dk1"/>
              </a:buClr>
              <a:buSzPts val="4000"/>
              <a:buFont typeface="Arial"/>
              <a:buChar char="•"/>
              <a:defRPr sz="3000" b="0" i="0" u="none" strike="noStrike" cap="none">
                <a:solidFill>
                  <a:schemeClr val="dk1"/>
                </a:solidFill>
                <a:latin typeface="Arial"/>
                <a:ea typeface="Arial"/>
                <a:cs typeface="Arial"/>
                <a:sym typeface="Arial"/>
              </a:defRPr>
            </a:lvl6pPr>
            <a:lvl7pPr marL="2400300" marR="0" lvl="6" indent="-361950" algn="l" rtl="0">
              <a:spcBef>
                <a:spcPts val="600"/>
              </a:spcBef>
              <a:spcAft>
                <a:spcPts val="0"/>
              </a:spcAft>
              <a:buClr>
                <a:schemeClr val="dk1"/>
              </a:buClr>
              <a:buSzPts val="4000"/>
              <a:buFont typeface="Arial"/>
              <a:buChar char="•"/>
              <a:defRPr sz="3000" b="0" i="0" u="none" strike="noStrike" cap="none">
                <a:solidFill>
                  <a:schemeClr val="dk1"/>
                </a:solidFill>
                <a:latin typeface="Arial"/>
                <a:ea typeface="Arial"/>
                <a:cs typeface="Arial"/>
                <a:sym typeface="Arial"/>
              </a:defRPr>
            </a:lvl7pPr>
            <a:lvl8pPr marL="2743200" marR="0" lvl="7" indent="-361950" algn="l" rtl="0">
              <a:spcBef>
                <a:spcPts val="600"/>
              </a:spcBef>
              <a:spcAft>
                <a:spcPts val="0"/>
              </a:spcAft>
              <a:buClr>
                <a:schemeClr val="dk1"/>
              </a:buClr>
              <a:buSzPts val="4000"/>
              <a:buFont typeface="Arial"/>
              <a:buChar char="•"/>
              <a:defRPr sz="3000" b="0" i="0" u="none" strike="noStrike" cap="none">
                <a:solidFill>
                  <a:schemeClr val="dk1"/>
                </a:solidFill>
                <a:latin typeface="Arial"/>
                <a:ea typeface="Arial"/>
                <a:cs typeface="Arial"/>
                <a:sym typeface="Arial"/>
              </a:defRPr>
            </a:lvl8pPr>
            <a:lvl9pPr marL="3086100" marR="0" lvl="8" indent="-361950" algn="l" rtl="0">
              <a:spcBef>
                <a:spcPts val="600"/>
              </a:spcBef>
              <a:spcAft>
                <a:spcPts val="0"/>
              </a:spcAft>
              <a:buClr>
                <a:schemeClr val="dk1"/>
              </a:buClr>
              <a:buSzPts val="4000"/>
              <a:buFont typeface="Arial"/>
              <a:buChar char="•"/>
              <a:defRPr sz="3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445025"/>
            <a:ext cx="8520600" cy="572625"/>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1" name="Google Shape;11;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12" name="Google Shape;12;p1"/>
          <p:cNvSpPr txBox="1">
            <a:spLocks noGrp="1"/>
          </p:cNvSpPr>
          <p:nvPr>
            <p:ph type="sldNum" idx="12"/>
          </p:nvPr>
        </p:nvSpPr>
        <p:spPr>
          <a:xfrm>
            <a:off x="8472458" y="4663217"/>
            <a:ext cx="548700" cy="393525"/>
          </a:xfrm>
          <a:prstGeom prst="rect">
            <a:avLst/>
          </a:prstGeom>
          <a:noFill/>
          <a:ln>
            <a:noFill/>
          </a:ln>
        </p:spPr>
        <p:txBody>
          <a:bodyPr spcFirstLastPara="1" wrap="square" lIns="91425" tIns="91425" rIns="91425" bIns="91425" anchor="ctr" anchorCtr="0">
            <a:normAutofit/>
          </a:bodyPr>
          <a:lstStyle>
            <a:lvl1pPr lvl="0" algn="r">
              <a:buNone/>
              <a:defRPr sz="750">
                <a:solidFill>
                  <a:schemeClr val="dk2"/>
                </a:solidFill>
              </a:defRPr>
            </a:lvl1pPr>
            <a:lvl2pPr lvl="1" algn="r">
              <a:buNone/>
              <a:defRPr sz="750">
                <a:solidFill>
                  <a:schemeClr val="dk2"/>
                </a:solidFill>
              </a:defRPr>
            </a:lvl2pPr>
            <a:lvl3pPr lvl="2" algn="r">
              <a:buNone/>
              <a:defRPr sz="750">
                <a:solidFill>
                  <a:schemeClr val="dk2"/>
                </a:solidFill>
              </a:defRPr>
            </a:lvl3pPr>
            <a:lvl4pPr lvl="3" algn="r">
              <a:buNone/>
              <a:defRPr sz="750">
                <a:solidFill>
                  <a:schemeClr val="dk2"/>
                </a:solidFill>
              </a:defRPr>
            </a:lvl4pPr>
            <a:lvl5pPr lvl="4" algn="r">
              <a:buNone/>
              <a:defRPr sz="750">
                <a:solidFill>
                  <a:schemeClr val="dk2"/>
                </a:solidFill>
              </a:defRPr>
            </a:lvl5pPr>
            <a:lvl6pPr lvl="5" algn="r">
              <a:buNone/>
              <a:defRPr sz="750">
                <a:solidFill>
                  <a:schemeClr val="dk2"/>
                </a:solidFill>
              </a:defRPr>
            </a:lvl6pPr>
            <a:lvl7pPr lvl="6" algn="r">
              <a:buNone/>
              <a:defRPr sz="750">
                <a:solidFill>
                  <a:schemeClr val="dk2"/>
                </a:solidFill>
              </a:defRPr>
            </a:lvl7pPr>
            <a:lvl8pPr lvl="7" algn="r">
              <a:buNone/>
              <a:defRPr sz="750">
                <a:solidFill>
                  <a:schemeClr val="dk2"/>
                </a:solidFill>
              </a:defRPr>
            </a:lvl8pPr>
            <a:lvl9pPr lvl="8" algn="r">
              <a:buNone/>
              <a:defRPr sz="750">
                <a:solidFill>
                  <a:schemeClr val="dk2"/>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hyperlink" Target="https://en.wikipedia.org/wiki/Georgetown,_South_Carolina" TargetMode="External"/><Relationship Id="rId13" Type="http://schemas.openxmlformats.org/officeDocument/2006/relationships/hyperlink" Target="https://en.wikipedia.org/wiki/Muhlenbergia_sericea" TargetMode="External"/><Relationship Id="rId18" Type="http://schemas.openxmlformats.org/officeDocument/2006/relationships/hyperlink" Target="https://en.wikipedia.org/wiki/Gullah" TargetMode="External"/><Relationship Id="rId3" Type="http://schemas.openxmlformats.org/officeDocument/2006/relationships/hyperlink" Target="https://en.wikipedia.org/wiki/Colonies" TargetMode="External"/><Relationship Id="rId7" Type="http://schemas.openxmlformats.org/officeDocument/2006/relationships/hyperlink" Target="https://en.wikipedia.org/wiki/Plantations_in_the_American_South" TargetMode="External"/><Relationship Id="rId12" Type="http://schemas.openxmlformats.org/officeDocument/2006/relationships/hyperlink" Target="https://en.wikipedia.org/wiki/Estuarine_water_circulation#Salt_wedge_estuary" TargetMode="External"/><Relationship Id="rId17" Type="http://schemas.openxmlformats.org/officeDocument/2006/relationships/hyperlink" Target="https://en.wikipedia.org/wiki/Charles_Ball" TargetMode="External"/><Relationship Id="rId2" Type="http://schemas.openxmlformats.org/officeDocument/2006/relationships/notesSlide" Target="../notesSlides/notesSlide3.xml"/><Relationship Id="rId16" Type="http://schemas.openxmlformats.org/officeDocument/2006/relationships/hyperlink" Target="https://en.wikipedia.org/wiki/Millwright" TargetMode="External"/><Relationship Id="rId20" Type="http://schemas.openxmlformats.org/officeDocument/2006/relationships/hyperlink" Target="https://en.wikipedia.org/wiki/Gulf_Coast_of_the_United_States" TargetMode="External"/><Relationship Id="rId1" Type="http://schemas.openxmlformats.org/officeDocument/2006/relationships/slideLayout" Target="../slideLayouts/slideLayout3.xml"/><Relationship Id="rId6" Type="http://schemas.openxmlformats.org/officeDocument/2006/relationships/hyperlink" Target="https://en.wikipedia.org/wiki/Senegambia_(geography)" TargetMode="External"/><Relationship Id="rId11" Type="http://schemas.openxmlformats.org/officeDocument/2006/relationships/hyperlink" Target="https://en.wikipedia.org/wiki/Marsh" TargetMode="External"/><Relationship Id="rId5" Type="http://schemas.openxmlformats.org/officeDocument/2006/relationships/hyperlink" Target="https://en.wikipedia.org/wiki/Georgia_(U.S._state)" TargetMode="External"/><Relationship Id="rId15" Type="http://schemas.openxmlformats.org/officeDocument/2006/relationships/hyperlink" Target="https://en.wikipedia.org/wiki/Rice_mill" TargetMode="External"/><Relationship Id="rId10" Type="http://schemas.openxmlformats.org/officeDocument/2006/relationships/hyperlink" Target="https://en.wikipedia.org/wiki/Savannah,_Georgia" TargetMode="External"/><Relationship Id="rId19" Type="http://schemas.openxmlformats.org/officeDocument/2006/relationships/hyperlink" Target="https://en.wikipedia.org/wiki/South_Atlantic_States" TargetMode="External"/><Relationship Id="rId4" Type="http://schemas.openxmlformats.org/officeDocument/2006/relationships/hyperlink" Target="https://en.wikipedia.org/wiki/South_Carolina" TargetMode="External"/><Relationship Id="rId9" Type="http://schemas.openxmlformats.org/officeDocument/2006/relationships/hyperlink" Target="https://en.wikipedia.org/wiki/Charleston,_South_Carolina" TargetMode="External"/><Relationship Id="rId14" Type="http://schemas.openxmlformats.org/officeDocument/2006/relationships/hyperlink" Target="https://en.wikipedia.org/wiki/Baske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historictoxaway.org/early-immigration-western-nc/"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nps.gov/media/photo/gallery-item.htm?pg=6804277&amp;id=a29f2f71-e76e-47a3-bfb0-ec7667e31039&amp;gid=67C5075C-1C63-4EB6-8A6D-7D789B561C70"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lum/>
          </a:blip>
          <a:srcRect/>
          <a:stretch>
            <a:fillRect/>
          </a:stretch>
        </a:blipFill>
        <a:effectLst/>
      </p:bgPr>
    </p:bg>
    <p:spTree>
      <p:nvGrpSpPr>
        <p:cNvPr id="1" name="Shape 61"/>
        <p:cNvGrpSpPr/>
        <p:nvPr/>
      </p:nvGrpSpPr>
      <p:grpSpPr>
        <a:xfrm>
          <a:off x="0" y="0"/>
          <a:ext cx="0" cy="0"/>
          <a:chOff x="0" y="0"/>
          <a:chExt cx="0" cy="0"/>
        </a:xfrm>
      </p:grpSpPr>
      <p:pic>
        <p:nvPicPr>
          <p:cNvPr id="63" name="Google Shape;63;p14" descr="Carl Sandburg Home National Historic Site banner in black and white with the National Park Service arrowhead in the top right corner."/>
          <p:cNvPicPr preferRelativeResize="0"/>
          <p:nvPr/>
        </p:nvPicPr>
        <p:blipFill>
          <a:blip r:embed="rId4">
            <a:alphaModFix/>
          </a:blip>
          <a:stretch>
            <a:fillRect/>
          </a:stretch>
        </p:blipFill>
        <p:spPr>
          <a:xfrm>
            <a:off x="0" y="-1648"/>
            <a:ext cx="9144001" cy="1068554"/>
          </a:xfrm>
          <a:prstGeom prst="rect">
            <a:avLst/>
          </a:prstGeom>
          <a:noFill/>
          <a:ln>
            <a:noFill/>
          </a:ln>
        </p:spPr>
      </p:pic>
      <p:sp>
        <p:nvSpPr>
          <p:cNvPr id="64" name="Google Shape;64;p14"/>
          <p:cNvSpPr txBox="1">
            <a:spLocks noGrp="1"/>
          </p:cNvSpPr>
          <p:nvPr>
            <p:ph type="title" idx="4294967295"/>
          </p:nvPr>
        </p:nvSpPr>
        <p:spPr>
          <a:xfrm>
            <a:off x="578547" y="1284369"/>
            <a:ext cx="5512500" cy="1492694"/>
          </a:xfrm>
          <a:prstGeom prst="rect">
            <a:avLst/>
          </a:prstGeom>
          <a:noFill/>
          <a:ln>
            <a:noFill/>
            <a:prstDash/>
          </a:ln>
          <a:effectLst/>
        </p:spPr>
        <p:txBody>
          <a:bodyPr rot="0" spcFirstLastPara="1" vertOverflow="overflow" horzOverflow="overflow" vert="horz" wrap="square" lIns="68569" tIns="68569" rIns="68569" bIns="68569"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000000"/>
                </a:solidFill>
                <a:effectLst/>
                <a:uLnTx/>
                <a:uFillTx/>
                <a:latin typeface="Arial"/>
                <a:ea typeface="Arial"/>
                <a:cs typeface="Arial"/>
                <a:sym typeface="Arial"/>
              </a:rPr>
              <a:t>Chattel Slavery and Migration: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000" b="0" i="0" u="none" strike="noStrike" kern="0" cap="none" spc="0" normalizeH="0" baseline="0" noProof="0" dirty="0">
                <a:ln>
                  <a:noFill/>
                </a:ln>
                <a:solidFill>
                  <a:schemeClr val="tx1"/>
                </a:solidFill>
                <a:effectLst/>
                <a:uLnTx/>
                <a:uFillTx/>
                <a:latin typeface="Arial"/>
                <a:ea typeface="Arial"/>
                <a:cs typeface="Arial"/>
                <a:sym typeface="Arial"/>
              </a:rPr>
              <a:t>How Colonization and Enslavement in the Lowcountry Led to Emigration to the North Carolina Mountains</a:t>
            </a:r>
            <a:endParaRPr kumimoji="0" lang="en-US" sz="2000" b="0" i="0" u="none" strike="noStrike" kern="0" cap="none" spc="0" normalizeH="0" baseline="0" noProof="0" dirty="0">
              <a:ln>
                <a:noFill/>
              </a:ln>
              <a:solidFill>
                <a:schemeClr val="tx1"/>
              </a:solidFill>
              <a:effectLst/>
              <a:uLnTx/>
              <a:uFillTx/>
              <a:latin typeface="Arial"/>
              <a:ea typeface="Arial"/>
              <a:cs typeface="Arial"/>
              <a:sym typeface="Arial"/>
            </a:endParaRPr>
          </a:p>
        </p:txBody>
      </p:sp>
    </p:spTree>
    <p:extLst>
      <p:ext uri="{BB962C8B-B14F-4D97-AF65-F5344CB8AC3E}">
        <p14:creationId xmlns:p14="http://schemas.microsoft.com/office/powerpoint/2010/main" val="1366103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Document 8</a:t>
            </a:r>
            <a:endParaRPr/>
          </a:p>
        </p:txBody>
      </p:sp>
      <p:sp>
        <p:nvSpPr>
          <p:cNvPr id="111" name="Google Shape;111;p21"/>
          <p:cNvSpPr txBox="1">
            <a:spLocks noGrp="1"/>
          </p:cNvSpPr>
          <p:nvPr>
            <p:ph type="body" idx="1"/>
          </p:nvPr>
        </p:nvSpPr>
        <p:spPr>
          <a:xfrm>
            <a:off x="311700" y="1152475"/>
            <a:ext cx="21825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200" dirty="0">
                <a:solidFill>
                  <a:srgbClr val="323232"/>
                </a:solidFill>
                <a:latin typeface="Times New Roman"/>
                <a:ea typeface="Times New Roman"/>
                <a:cs typeface="Times New Roman"/>
                <a:sym typeface="Times New Roman"/>
              </a:rPr>
              <a:t>“Slavery.” </a:t>
            </a:r>
            <a:r>
              <a:rPr lang="en" sz="1200" i="1" dirty="0">
                <a:solidFill>
                  <a:srgbClr val="323232"/>
                </a:solidFill>
                <a:latin typeface="Times New Roman"/>
                <a:ea typeface="Times New Roman"/>
                <a:cs typeface="Times New Roman"/>
                <a:sym typeface="Times New Roman"/>
              </a:rPr>
              <a:t>Henderson Heritage</a:t>
            </a:r>
            <a:r>
              <a:rPr lang="en" sz="1200" dirty="0">
                <a:solidFill>
                  <a:srgbClr val="323232"/>
                </a:solidFill>
                <a:latin typeface="Times New Roman"/>
                <a:ea typeface="Times New Roman"/>
                <a:cs typeface="Times New Roman"/>
                <a:sym typeface="Times New Roman"/>
              </a:rPr>
              <a:t>, 10 Oct. 2021, https://hendersonheritage.com/slavery/.</a:t>
            </a:r>
            <a:endParaRPr dirty="0"/>
          </a:p>
        </p:txBody>
      </p:sp>
      <p:pic>
        <p:nvPicPr>
          <p:cNvPr id="112" name="Google Shape;112;p21" descr="Protion of a passage from the Henderson Heritage website reads as follows,&#10;&#10;&quot;Early Baptist churches in the county before the Civil War accepted slaves into membership. Slaves attended the same Baptist churches as the early white settlers. There are recorded in these church meetings the first names of slaves who were baptized in these early Baptist churches. These include Mountain Page, Ebenezer, Old Salem (Fletcher), and Mud Creek. Sections of the cemeteries at these churches also have slave graves, and in some of the cemeteries the graves of the slave descendants. In the church minutes at Mud Creek Baptist Church is recorded a request that the slave owners visiting from Charleston, S.C., in the summers at Flat Rock to stop leaving the bodies of their deceased slaves on the Baptist church grounds for burial. It is known that St. John in the Wilderness Episcopal Church had a gallery for slaves that occupied space in the back of the church building. The cemetery at the church also has the graves of slaves.&quot;"/>
          <p:cNvPicPr preferRelativeResize="0"/>
          <p:nvPr/>
        </p:nvPicPr>
        <p:blipFill>
          <a:blip r:embed="rId3">
            <a:alphaModFix/>
          </a:blip>
          <a:stretch>
            <a:fillRect/>
          </a:stretch>
        </p:blipFill>
        <p:spPr>
          <a:xfrm>
            <a:off x="2768925" y="1214425"/>
            <a:ext cx="6248400" cy="27146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Document 9</a:t>
            </a:r>
            <a:endParaRPr/>
          </a:p>
        </p:txBody>
      </p:sp>
      <p:sp>
        <p:nvSpPr>
          <p:cNvPr id="118" name="Google Shape;118;p22"/>
          <p:cNvSpPr txBox="1">
            <a:spLocks noGrp="1"/>
          </p:cNvSpPr>
          <p:nvPr>
            <p:ph type="body" idx="1"/>
          </p:nvPr>
        </p:nvSpPr>
        <p:spPr>
          <a:xfrm>
            <a:off x="2734900" y="3451123"/>
            <a:ext cx="6097400" cy="1117752"/>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100" dirty="0">
                <a:solidFill>
                  <a:schemeClr val="dk1"/>
                </a:solidFill>
              </a:rPr>
              <a:t>From David E. Whisnant and Anne Mitchell Whisnant, </a:t>
            </a:r>
            <a:r>
              <a:rPr lang="en" sz="1100" i="1" dirty="0">
                <a:solidFill>
                  <a:schemeClr val="dk1"/>
                </a:solidFill>
              </a:rPr>
              <a:t>Black Lives and Whitened Stories: From the Lowcountry to the Mountains</a:t>
            </a:r>
            <a:r>
              <a:rPr lang="en" sz="1100" dirty="0">
                <a:solidFill>
                  <a:schemeClr val="dk1"/>
                </a:solidFill>
              </a:rPr>
              <a:t> (National Park Service 2020), 217.</a:t>
            </a:r>
            <a:endParaRPr sz="1100" dirty="0">
              <a:solidFill>
                <a:schemeClr val="dk1"/>
              </a:solidFill>
            </a:endParaRPr>
          </a:p>
          <a:p>
            <a:pPr marL="0" lvl="0" indent="0" algn="l" rtl="0">
              <a:spcBef>
                <a:spcPts val="0"/>
              </a:spcBef>
              <a:spcAft>
                <a:spcPts val="1200"/>
              </a:spcAft>
              <a:buNone/>
            </a:pPr>
            <a:endParaRPr dirty="0"/>
          </a:p>
        </p:txBody>
      </p:sp>
      <p:pic>
        <p:nvPicPr>
          <p:cNvPr id="119" name="Google Shape;119;p22" descr="A portion of a passage from David E. Whisnant and Anne Mitchell Whisnant, Black Lives and Whitened Stories: from the Lowcountry to the Mountains reads as follows,&#10;&#10;&quot;Culpepper says that a few Blacks who chose to attend white churches prior to the war (e.g., Hendersonville Baptist, 1844–1855) or for a longer time (Mud Creek Baptist, 1855–1884) were treated “relatively fairly.” But those who stayed closer to the Flat Rock estates (which they had to arrive early in the season to open, and stay late to close up), and &#10;attended St. John in the Wilderness (but lacked money to reserve pews in) were relegated to wooden benches in the rear, or the balcony. After the war ended, some blacks (including Israel Simmons, the first Black Charlestonian to buy land in Flat Rock, in 1871) were able to save enough money to buy their own land, but others passed seasonally up and down the old route, stopping in Greenville, Spartanburg and older towns that had old estates and old Episcopal churches.&quot;"/>
          <p:cNvPicPr preferRelativeResize="0"/>
          <p:nvPr/>
        </p:nvPicPr>
        <p:blipFill>
          <a:blip r:embed="rId3">
            <a:alphaModFix/>
          </a:blip>
          <a:stretch>
            <a:fillRect/>
          </a:stretch>
        </p:blipFill>
        <p:spPr>
          <a:xfrm>
            <a:off x="2734901" y="731375"/>
            <a:ext cx="6097399" cy="2273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Document 10</a:t>
            </a:r>
            <a:endParaRPr/>
          </a:p>
        </p:txBody>
      </p:sp>
      <p:sp>
        <p:nvSpPr>
          <p:cNvPr id="125" name="Google Shape;125;p23"/>
          <p:cNvSpPr txBox="1">
            <a:spLocks noGrp="1"/>
          </p:cNvSpPr>
          <p:nvPr>
            <p:ph type="body" idx="1"/>
          </p:nvPr>
        </p:nvSpPr>
        <p:spPr>
          <a:xfrm>
            <a:off x="311700" y="1152475"/>
            <a:ext cx="18567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r>
              <a:rPr lang="en" sz="1100" dirty="0">
                <a:solidFill>
                  <a:schemeClr val="dk1"/>
                </a:solidFill>
              </a:rPr>
              <a:t>From David E. Whisnant and Anne Mitchell Whisnant, </a:t>
            </a:r>
            <a:r>
              <a:rPr lang="en" sz="1100" i="1" dirty="0">
                <a:solidFill>
                  <a:schemeClr val="dk1"/>
                </a:solidFill>
              </a:rPr>
              <a:t>Black Lives and Whitened Stories: From the Lowcountry to the Mountains</a:t>
            </a:r>
            <a:r>
              <a:rPr lang="en" sz="1100" dirty="0">
                <a:solidFill>
                  <a:schemeClr val="dk1"/>
                </a:solidFill>
              </a:rPr>
              <a:t> (National Park Service 2020), 71</a:t>
            </a:r>
            <a:endParaRPr sz="1100" dirty="0">
              <a:solidFill>
                <a:schemeClr val="dk1"/>
              </a:solidFill>
            </a:endParaRPr>
          </a:p>
        </p:txBody>
      </p:sp>
      <p:pic>
        <p:nvPicPr>
          <p:cNvPr id="126" name="Google Shape;126;p23" descr="A portion of a passage from David E. Whisnant and Anne Mitchell Whisnant, Black Lives and Whitened Stories: From the Lowcountry to the Mountains on page 71, reads as follows,&#10;&#10;Fifteen years after Klotter wrote, and a decade after the Turner-Cabbell book &#10;appeared, historian John Inscoe’s essay, “Race and Racism in Nineteenth-Century &#10;Southern Appalachia,” provided a clarifying precis of the emerging new consensus concerning Blacks in the region. A few of his central arguments were:&#10;• “No other aspect of the Appalachian character has been as prone to as much myth, stereotype, contradiction, and confusion as [have] … race relations and racial attitudes among mountaineers.&quot;&#10;• “Part of the romanticization of Appalachia … in the late nineteenth century lay in its perceived [but not actual] racial and ethnic homogeneity.” &#10;• Memes such as “pure Anglo-Saxon blood,” whiteness,” “black invisibility,” and others, nestling within the myth “that African Americans were a negligible presence” have been thoroughly discredited by recent scholarship.&#10;• “Slavery existed in every county in Appalachia in 1860 … [when] the region had a Black populace, free and slave, of over 175,000.”&#10;• Analyses (past and recent) have varied greatly concerning mountaineers’ fear of and hostility toward blacks, and the status of abolitionism, secessionism and &#10;unionism among them. &#10;• Slave trading and slave markets existed in “a number of mountain communities… [and] slave auctions elsewhere in the upper South were … dependent on slaves supplied from highland areas …” &#10;• There was finally “nothing truly unique about Appalachian racial attitudes. The region’s residents … [held] views and treatments of African Americans that were well within the mainstream of attitudes and behavior elsewhere in the South, a mainstream that was in itself by no means monolithic.”"/>
          <p:cNvPicPr preferRelativeResize="0"/>
          <p:nvPr/>
        </p:nvPicPr>
        <p:blipFill>
          <a:blip r:embed="rId3">
            <a:alphaModFix/>
          </a:blip>
          <a:stretch>
            <a:fillRect/>
          </a:stretch>
        </p:blipFill>
        <p:spPr>
          <a:xfrm>
            <a:off x="3001675" y="506550"/>
            <a:ext cx="5309950" cy="44031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Document 1</a:t>
            </a:r>
            <a:endParaRPr dirty="0"/>
          </a:p>
        </p:txBody>
      </p:sp>
      <p:sp>
        <p:nvSpPr>
          <p:cNvPr id="61" name="Google Shape;61;p14"/>
          <p:cNvSpPr txBox="1">
            <a:spLocks noGrp="1"/>
          </p:cNvSpPr>
          <p:nvPr>
            <p:ph type="body" idx="1"/>
          </p:nvPr>
        </p:nvSpPr>
        <p:spPr>
          <a:xfrm>
            <a:off x="281550" y="4166195"/>
            <a:ext cx="8520600" cy="717693"/>
          </a:xfrm>
          <a:prstGeom prst="rect">
            <a:avLst/>
          </a:prstGeom>
        </p:spPr>
        <p:txBody>
          <a:bodyPr spcFirstLastPara="1" wrap="square" lIns="91425" tIns="91425" rIns="91425" bIns="91425" anchor="t" anchorCtr="0">
            <a:normAutofit/>
          </a:bodyPr>
          <a:lstStyle/>
          <a:p>
            <a:pPr marL="0" indent="0">
              <a:buClr>
                <a:schemeClr val="dk1"/>
              </a:buClr>
              <a:buSzPts val="1100"/>
              <a:buNone/>
            </a:pPr>
            <a:r>
              <a:rPr lang="en" sz="1100" dirty="0">
                <a:solidFill>
                  <a:schemeClr val="dk1"/>
                </a:solidFill>
              </a:rPr>
              <a:t>Peter McCandless, </a:t>
            </a:r>
            <a:r>
              <a:rPr lang="en" sz="1100" i="1" dirty="0">
                <a:solidFill>
                  <a:schemeClr val="dk1"/>
                </a:solidFill>
              </a:rPr>
              <a:t>Slavery, Disease, and Suffering in the Southern Low Country</a:t>
            </a:r>
            <a:r>
              <a:rPr lang="en" sz="1100" dirty="0">
                <a:solidFill>
                  <a:schemeClr val="dk1"/>
                </a:solidFill>
              </a:rPr>
              <a:t> (New York: Cambridge University Press, 2011), 3. </a:t>
            </a:r>
            <a:endParaRPr sz="1100" dirty="0">
              <a:solidFill>
                <a:schemeClr val="dk1"/>
              </a:solidFill>
            </a:endParaRPr>
          </a:p>
          <a:p>
            <a:pPr marL="0" lvl="0" indent="0" algn="l" rtl="0">
              <a:spcBef>
                <a:spcPts val="0"/>
              </a:spcBef>
              <a:spcAft>
                <a:spcPts val="1200"/>
              </a:spcAft>
              <a:buNone/>
            </a:pPr>
            <a:endParaRPr dirty="0"/>
          </a:p>
        </p:txBody>
      </p:sp>
      <p:pic>
        <p:nvPicPr>
          <p:cNvPr id="62" name="Google Shape;62;p14" descr="Quote from Francis Hall in 1817 reads as follows,&#10;&#10;&quot;[Charleston] is a noble monument of what human avarice can effect; its soil is barren burning sand; with a river on either side, overflowing into pestilential marshes, which exhale a contagion so pernicious as to render sleeping a single night within its influence, during the summer months, an experiment of the utmost hazard...But what will not men do, and bear, for money? The pestilential marshes are found to produce good rice, and the adjacent alluvions cotton: true, it is, no European frame could support the labor of cultivation, but Africa can furnish slaves, and thus amid contagion and suffering, both of oppressors and oppressed, has Charleston become a wealthy city - nay a religious one, too: to judge by the number of churches built, building, and to be built.&quot;"/>
          <p:cNvPicPr preferRelativeResize="0"/>
          <p:nvPr/>
        </p:nvPicPr>
        <p:blipFill>
          <a:blip r:embed="rId3">
            <a:alphaModFix/>
          </a:blip>
          <a:stretch>
            <a:fillRect/>
          </a:stretch>
        </p:blipFill>
        <p:spPr>
          <a:xfrm>
            <a:off x="341850" y="1359425"/>
            <a:ext cx="5915007" cy="2313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4011" y="4756707"/>
            <a:ext cx="8514320" cy="346613"/>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800" dirty="0"/>
              <a:t>“Rice Production in the United States,” Wikipedia, May 31, 2020, https://en.wikipedia. org/w/</a:t>
            </a:r>
            <a:r>
              <a:rPr lang="en" sz="800" dirty="0" err="1"/>
              <a:t>index.php?title</a:t>
            </a:r>
            <a:r>
              <a:rPr lang="en" sz="800" dirty="0"/>
              <a:t>=</a:t>
            </a:r>
            <a:r>
              <a:rPr lang="en" sz="800" dirty="0" err="1"/>
              <a:t>Rice_production_in_the_United_States&amp;oldid</a:t>
            </a:r>
            <a:r>
              <a:rPr lang="en" sz="800" dirty="0"/>
              <a:t>=959969845</a:t>
            </a:r>
            <a:endParaRPr sz="800" dirty="0"/>
          </a:p>
        </p:txBody>
      </p:sp>
      <p:sp>
        <p:nvSpPr>
          <p:cNvPr id="68" name="Google Shape;68;p15"/>
          <p:cNvSpPr txBox="1">
            <a:spLocks noGrp="1"/>
          </p:cNvSpPr>
          <p:nvPr>
            <p:ph type="body" idx="1"/>
          </p:nvPr>
        </p:nvSpPr>
        <p:spPr>
          <a:xfrm>
            <a:off x="230057" y="411264"/>
            <a:ext cx="8520600" cy="3843600"/>
          </a:xfrm>
          <a:prstGeom prst="rect">
            <a:avLst/>
          </a:prstGeom>
        </p:spPr>
        <p:txBody>
          <a:bodyPr spcFirstLastPara="1" wrap="square" lIns="91425" tIns="91425" rIns="91425" bIns="91425" anchor="t" anchorCtr="0">
            <a:noAutofit/>
          </a:bodyPr>
          <a:lstStyle/>
          <a:p>
            <a:pPr marL="0" lvl="0" indent="0" algn="l" rtl="0">
              <a:lnSpc>
                <a:spcPct val="95000"/>
              </a:lnSpc>
              <a:spcBef>
                <a:spcPts val="500"/>
              </a:spcBef>
              <a:spcAft>
                <a:spcPts val="0"/>
              </a:spcAft>
              <a:buClr>
                <a:schemeClr val="dk1"/>
              </a:buClr>
              <a:buSzPts val="688"/>
              <a:buFont typeface="Arial"/>
              <a:buNone/>
            </a:pPr>
            <a:r>
              <a:rPr lang="en" sz="800" dirty="0">
                <a:solidFill>
                  <a:schemeClr val="dk1"/>
                </a:solidFill>
                <a:highlight>
                  <a:srgbClr val="FFFFFF"/>
                </a:highlight>
              </a:rPr>
              <a:t>The </a:t>
            </a:r>
            <a:r>
              <a:rPr lang="en" sz="800" dirty="0">
                <a:solidFill>
                  <a:schemeClr val="dk1"/>
                </a:solidFill>
                <a:highlight>
                  <a:srgbClr val="FFFFFF"/>
                </a:highlight>
                <a:uFill>
                  <a:noFill/>
                </a:uFill>
                <a:hlinkClick r:id="rId3">
                  <a:extLst>
                    <a:ext uri="{A12FA001-AC4F-418D-AE19-62706E023703}">
                      <ahyp:hlinkClr xmlns:ahyp="http://schemas.microsoft.com/office/drawing/2018/hyperlinkcolor" val="tx"/>
                    </a:ext>
                  </a:extLst>
                </a:hlinkClick>
              </a:rPr>
              <a:t>colonies</a:t>
            </a:r>
            <a:r>
              <a:rPr lang="en" sz="800" dirty="0">
                <a:solidFill>
                  <a:schemeClr val="dk1"/>
                </a:solidFill>
                <a:highlight>
                  <a:srgbClr val="FFFFFF"/>
                </a:highlight>
              </a:rPr>
              <a:t> of </a:t>
            </a:r>
            <a:r>
              <a:rPr lang="en" sz="800" dirty="0">
                <a:solidFill>
                  <a:schemeClr val="dk1"/>
                </a:solidFill>
                <a:highlight>
                  <a:srgbClr val="FFFFFF"/>
                </a:highlight>
                <a:uFill>
                  <a:noFill/>
                </a:uFill>
                <a:hlinkClick r:id="rId4">
                  <a:extLst>
                    <a:ext uri="{A12FA001-AC4F-418D-AE19-62706E023703}">
                      <ahyp:hlinkClr xmlns:ahyp="http://schemas.microsoft.com/office/drawing/2018/hyperlinkcolor" val="tx"/>
                    </a:ext>
                  </a:extLst>
                </a:hlinkClick>
              </a:rPr>
              <a:t>South Carolina</a:t>
            </a:r>
            <a:r>
              <a:rPr lang="en" sz="800" dirty="0">
                <a:solidFill>
                  <a:schemeClr val="dk1"/>
                </a:solidFill>
                <a:highlight>
                  <a:srgbClr val="FFFFFF"/>
                </a:highlight>
              </a:rPr>
              <a:t> and </a:t>
            </a:r>
            <a:r>
              <a:rPr lang="en" sz="800" dirty="0">
                <a:solidFill>
                  <a:schemeClr val="dk1"/>
                </a:solidFill>
                <a:highlight>
                  <a:srgbClr val="FFFFFF"/>
                </a:highlight>
                <a:uFill>
                  <a:noFill/>
                </a:uFill>
                <a:hlinkClick r:id="rId5">
                  <a:extLst>
                    <a:ext uri="{A12FA001-AC4F-418D-AE19-62706E023703}">
                      <ahyp:hlinkClr xmlns:ahyp="http://schemas.microsoft.com/office/drawing/2018/hyperlinkcolor" val="tx"/>
                    </a:ext>
                  </a:extLst>
                </a:hlinkClick>
              </a:rPr>
              <a:t>Georgia</a:t>
            </a:r>
            <a:r>
              <a:rPr lang="en" sz="800" dirty="0">
                <a:solidFill>
                  <a:schemeClr val="dk1"/>
                </a:solidFill>
                <a:highlight>
                  <a:srgbClr val="FFFFFF"/>
                </a:highlight>
              </a:rPr>
              <a:t> prospered and amassed great wealth from Asian rice planting, based on the slave labor and knowledge obtained from the </a:t>
            </a:r>
            <a:r>
              <a:rPr lang="en" sz="800" dirty="0">
                <a:solidFill>
                  <a:schemeClr val="dk1"/>
                </a:solidFill>
                <a:highlight>
                  <a:srgbClr val="FFFFFF"/>
                </a:highlight>
                <a:uFill>
                  <a:noFill/>
                </a:uFill>
                <a:hlinkClick r:id="rId6">
                  <a:extLst>
                    <a:ext uri="{A12FA001-AC4F-418D-AE19-62706E023703}">
                      <ahyp:hlinkClr xmlns:ahyp="http://schemas.microsoft.com/office/drawing/2018/hyperlinkcolor" val="tx"/>
                    </a:ext>
                  </a:extLst>
                </a:hlinkClick>
              </a:rPr>
              <a:t>Senegambia</a:t>
            </a:r>
            <a:r>
              <a:rPr lang="en" sz="800" dirty="0">
                <a:solidFill>
                  <a:schemeClr val="dk1"/>
                </a:solidFill>
                <a:highlight>
                  <a:srgbClr val="FFFFFF"/>
                </a:highlight>
              </a:rPr>
              <a:t> area of West Africa and from coastal Sierra Leone. One batch of slaves was advertised as "a choice cargo of Windward and Gold Coast Negroes, who have been accustomed to the planting of rice." At the port of Charleston, through which 40% of all American slave imports passed, slaves from Africa brought the highest prices in recognition of their prior knowledge of rice culture, which was put to use on the many rice </a:t>
            </a:r>
            <a:r>
              <a:rPr lang="en" sz="800" dirty="0">
                <a:solidFill>
                  <a:schemeClr val="dk1"/>
                </a:solidFill>
                <a:highlight>
                  <a:srgbClr val="FFFFFF"/>
                </a:highlight>
                <a:uFill>
                  <a:noFill/>
                </a:uFill>
                <a:hlinkClick r:id="rId7">
                  <a:extLst>
                    <a:ext uri="{A12FA001-AC4F-418D-AE19-62706E023703}">
                      <ahyp:hlinkClr xmlns:ahyp="http://schemas.microsoft.com/office/drawing/2018/hyperlinkcolor" val="tx"/>
                    </a:ext>
                  </a:extLst>
                </a:hlinkClick>
              </a:rPr>
              <a:t>plantations</a:t>
            </a:r>
            <a:r>
              <a:rPr lang="en" sz="800" dirty="0">
                <a:solidFill>
                  <a:schemeClr val="dk1"/>
                </a:solidFill>
                <a:highlight>
                  <a:srgbClr val="FFFFFF"/>
                </a:highlight>
              </a:rPr>
              <a:t> around </a:t>
            </a:r>
            <a:r>
              <a:rPr lang="en" sz="800" dirty="0">
                <a:solidFill>
                  <a:schemeClr val="dk1"/>
                </a:solidFill>
                <a:highlight>
                  <a:srgbClr val="FFFFFF"/>
                </a:highlight>
                <a:uFill>
                  <a:noFill/>
                </a:uFill>
                <a:hlinkClick r:id="rId8">
                  <a:extLst>
                    <a:ext uri="{A12FA001-AC4F-418D-AE19-62706E023703}">
                      <ahyp:hlinkClr xmlns:ahyp="http://schemas.microsoft.com/office/drawing/2018/hyperlinkcolor" val="tx"/>
                    </a:ext>
                  </a:extLst>
                </a:hlinkClick>
              </a:rPr>
              <a:t>Georgetown</a:t>
            </a:r>
            <a:r>
              <a:rPr lang="en" sz="800" dirty="0">
                <a:solidFill>
                  <a:schemeClr val="dk1"/>
                </a:solidFill>
                <a:highlight>
                  <a:srgbClr val="FFFFFF"/>
                </a:highlight>
              </a:rPr>
              <a:t>, </a:t>
            </a:r>
            <a:r>
              <a:rPr lang="en" sz="800" dirty="0">
                <a:solidFill>
                  <a:schemeClr val="dk1"/>
                </a:solidFill>
                <a:highlight>
                  <a:srgbClr val="FFFFFF"/>
                </a:highlight>
                <a:uFill>
                  <a:noFill/>
                </a:uFill>
                <a:hlinkClick r:id="rId9">
                  <a:extLst>
                    <a:ext uri="{A12FA001-AC4F-418D-AE19-62706E023703}">
                      <ahyp:hlinkClr xmlns:ahyp="http://schemas.microsoft.com/office/drawing/2018/hyperlinkcolor" val="tx"/>
                    </a:ext>
                  </a:extLst>
                </a:hlinkClick>
              </a:rPr>
              <a:t>Charleston</a:t>
            </a:r>
            <a:r>
              <a:rPr lang="en" sz="800" dirty="0">
                <a:solidFill>
                  <a:schemeClr val="dk1"/>
                </a:solidFill>
                <a:highlight>
                  <a:srgbClr val="FFFFFF"/>
                </a:highlight>
              </a:rPr>
              <a:t>, and </a:t>
            </a:r>
            <a:r>
              <a:rPr lang="en" sz="800" dirty="0">
                <a:solidFill>
                  <a:schemeClr val="dk1"/>
                </a:solidFill>
                <a:highlight>
                  <a:srgbClr val="FFFFFF"/>
                </a:highlight>
                <a:uFill>
                  <a:noFill/>
                </a:uFill>
                <a:hlinkClick r:id="rId10">
                  <a:extLst>
                    <a:ext uri="{A12FA001-AC4F-418D-AE19-62706E023703}">
                      <ahyp:hlinkClr xmlns:ahyp="http://schemas.microsoft.com/office/drawing/2018/hyperlinkcolor" val="tx"/>
                    </a:ext>
                  </a:extLst>
                </a:hlinkClick>
              </a:rPr>
              <a:t>Savannah</a:t>
            </a:r>
            <a:r>
              <a:rPr lang="en" sz="800" dirty="0">
                <a:solidFill>
                  <a:schemeClr val="dk1"/>
                </a:solidFill>
                <a:highlight>
                  <a:srgbClr val="FFFFFF"/>
                </a:highlight>
              </a:rPr>
              <a:t>. The enslavement of Africans from Senegambia and Sierra Leone was intentional, as these people were from regions that grew rice and would eventually lead to the development of successful rice industries in many states like South Carolina.</a:t>
            </a:r>
            <a:endParaRPr lang="en-US" sz="800" baseline="30000">
              <a:solidFill>
                <a:schemeClr val="dk1"/>
              </a:solidFill>
              <a:highlight>
                <a:srgbClr val="FFFFFF"/>
              </a:highlight>
            </a:endParaRPr>
          </a:p>
          <a:p>
            <a:pPr marL="0" lvl="0" indent="0" algn="l" rtl="0">
              <a:lnSpc>
                <a:spcPct val="95000"/>
              </a:lnSpc>
              <a:spcBef>
                <a:spcPts val="500"/>
              </a:spcBef>
              <a:spcAft>
                <a:spcPts val="0"/>
              </a:spcAft>
              <a:buClr>
                <a:schemeClr val="dk1"/>
              </a:buClr>
              <a:buSzPts val="688"/>
              <a:buFont typeface="Arial"/>
              <a:buNone/>
            </a:pPr>
            <a:r>
              <a:rPr lang="en" sz="800" dirty="0">
                <a:solidFill>
                  <a:schemeClr val="dk1"/>
                </a:solidFill>
                <a:highlight>
                  <a:srgbClr val="FFFFFF"/>
                </a:highlight>
              </a:rPr>
              <a:t>Enslaved Africans cleared the land, diked the </a:t>
            </a:r>
            <a:r>
              <a:rPr lang="en" sz="800" dirty="0">
                <a:solidFill>
                  <a:schemeClr val="dk1"/>
                </a:solidFill>
                <a:highlight>
                  <a:srgbClr val="FFFFFF"/>
                </a:highlight>
                <a:uFill>
                  <a:noFill/>
                </a:uFill>
                <a:hlinkClick r:id="rId11">
                  <a:extLst>
                    <a:ext uri="{A12FA001-AC4F-418D-AE19-62706E023703}">
                      <ahyp:hlinkClr xmlns:ahyp="http://schemas.microsoft.com/office/drawing/2018/hyperlinkcolor" val="tx"/>
                    </a:ext>
                  </a:extLst>
                </a:hlinkClick>
              </a:rPr>
              <a:t>marshes</a:t>
            </a:r>
            <a:r>
              <a:rPr lang="en" sz="800" dirty="0">
                <a:solidFill>
                  <a:schemeClr val="dk1"/>
                </a:solidFill>
                <a:highlight>
                  <a:srgbClr val="FFFFFF"/>
                </a:highlight>
              </a:rPr>
              <a:t> and built the irrigation system, skimming the </a:t>
            </a:r>
            <a:r>
              <a:rPr lang="en" sz="800" dirty="0">
                <a:solidFill>
                  <a:schemeClr val="dk1"/>
                </a:solidFill>
                <a:highlight>
                  <a:srgbClr val="FFFFFF"/>
                </a:highlight>
                <a:uFill>
                  <a:noFill/>
                </a:uFill>
                <a:hlinkClick r:id="rId12">
                  <a:extLst>
                    <a:ext uri="{A12FA001-AC4F-418D-AE19-62706E023703}">
                      <ahyp:hlinkClr xmlns:ahyp="http://schemas.microsoft.com/office/drawing/2018/hyperlinkcolor" val="tx"/>
                    </a:ext>
                  </a:extLst>
                </a:hlinkClick>
              </a:rPr>
              <a:t>freshwater layer</a:t>
            </a:r>
            <a:r>
              <a:rPr lang="en" sz="800" dirty="0">
                <a:solidFill>
                  <a:schemeClr val="dk1"/>
                </a:solidFill>
                <a:highlight>
                  <a:srgbClr val="FFFFFF"/>
                </a:highlight>
              </a:rPr>
              <a:t> off the high tide, flushing the fields, and adjusting the water level to the development stage of the rice. Rice was planted, hoed, and harvested with hand tools; plows and harvest wains could be pulled by mules or oxen wearing special shoes. At first rice was milled by hand with wooden paddles, then winnowed in </a:t>
            </a:r>
            <a:r>
              <a:rPr lang="en" sz="800" dirty="0">
                <a:solidFill>
                  <a:schemeClr val="dk1"/>
                </a:solidFill>
                <a:highlight>
                  <a:srgbClr val="FFFFFF"/>
                </a:highlight>
                <a:uFill>
                  <a:noFill/>
                </a:uFill>
                <a:hlinkClick r:id="rId13">
                  <a:extLst>
                    <a:ext uri="{A12FA001-AC4F-418D-AE19-62706E023703}">
                      <ahyp:hlinkClr xmlns:ahyp="http://schemas.microsoft.com/office/drawing/2018/hyperlinkcolor" val="tx"/>
                    </a:ext>
                  </a:extLst>
                </a:hlinkClick>
              </a:rPr>
              <a:t>sweetgrass</a:t>
            </a:r>
            <a:r>
              <a:rPr lang="en" sz="800" dirty="0">
                <a:solidFill>
                  <a:schemeClr val="dk1"/>
                </a:solidFill>
                <a:highlight>
                  <a:srgbClr val="FFFFFF"/>
                </a:highlight>
              </a:rPr>
              <a:t> </a:t>
            </a:r>
            <a:r>
              <a:rPr lang="en" sz="800" dirty="0">
                <a:solidFill>
                  <a:schemeClr val="dk1"/>
                </a:solidFill>
                <a:highlight>
                  <a:srgbClr val="FFFFFF"/>
                </a:highlight>
                <a:uFill>
                  <a:noFill/>
                </a:uFill>
                <a:hlinkClick r:id="rId14">
                  <a:extLst>
                    <a:ext uri="{A12FA001-AC4F-418D-AE19-62706E023703}">
                      <ahyp:hlinkClr xmlns:ahyp="http://schemas.microsoft.com/office/drawing/2018/hyperlinkcolor" val="tx"/>
                    </a:ext>
                  </a:extLst>
                </a:hlinkClick>
              </a:rPr>
              <a:t>baskets</a:t>
            </a:r>
            <a:r>
              <a:rPr lang="en" sz="800" dirty="0">
                <a:solidFill>
                  <a:schemeClr val="dk1"/>
                </a:solidFill>
                <a:highlight>
                  <a:srgbClr val="FFFFFF"/>
                </a:highlight>
              </a:rPr>
              <a:t> (the making of which was another skill brought by slaves from Africa). The invention of the </a:t>
            </a:r>
            <a:r>
              <a:rPr lang="en" sz="800" dirty="0">
                <a:solidFill>
                  <a:schemeClr val="dk1"/>
                </a:solidFill>
                <a:highlight>
                  <a:srgbClr val="FFFFFF"/>
                </a:highlight>
                <a:uFill>
                  <a:noFill/>
                </a:uFill>
                <a:hlinkClick r:id="rId15">
                  <a:extLst>
                    <a:ext uri="{A12FA001-AC4F-418D-AE19-62706E023703}">
                      <ahyp:hlinkClr xmlns:ahyp="http://schemas.microsoft.com/office/drawing/2018/hyperlinkcolor" val="tx"/>
                    </a:ext>
                  </a:extLst>
                </a:hlinkClick>
              </a:rPr>
              <a:t>rice mill</a:t>
            </a:r>
            <a:r>
              <a:rPr lang="en" sz="800" dirty="0">
                <a:solidFill>
                  <a:schemeClr val="dk1"/>
                </a:solidFill>
                <a:highlight>
                  <a:srgbClr val="FFFFFF"/>
                </a:highlight>
              </a:rPr>
              <a:t> increased profitability of the crop, and the addition of water power for the mills in 1787 by American </a:t>
            </a:r>
            <a:r>
              <a:rPr lang="en" sz="800" dirty="0">
                <a:solidFill>
                  <a:schemeClr val="dk1"/>
                </a:solidFill>
                <a:highlight>
                  <a:srgbClr val="FFFFFF"/>
                </a:highlight>
                <a:uFill>
                  <a:noFill/>
                </a:uFill>
                <a:hlinkClick r:id="rId16">
                  <a:extLst>
                    <a:ext uri="{A12FA001-AC4F-418D-AE19-62706E023703}">
                      <ahyp:hlinkClr xmlns:ahyp="http://schemas.microsoft.com/office/drawing/2018/hyperlinkcolor" val="tx"/>
                    </a:ext>
                  </a:extLst>
                </a:hlinkClick>
              </a:rPr>
              <a:t>millwright</a:t>
            </a:r>
            <a:r>
              <a:rPr lang="en" sz="800" dirty="0">
                <a:solidFill>
                  <a:schemeClr val="dk1"/>
                </a:solidFill>
                <a:highlight>
                  <a:srgbClr val="FFFFFF"/>
                </a:highlight>
              </a:rPr>
              <a:t> Jonathan Lucas was another step forward.</a:t>
            </a:r>
            <a:endParaRPr sz="800">
              <a:solidFill>
                <a:schemeClr val="dk1"/>
              </a:solidFill>
              <a:highlight>
                <a:srgbClr val="FFFFFF"/>
              </a:highlight>
            </a:endParaRPr>
          </a:p>
          <a:p>
            <a:pPr marL="0" lvl="0" indent="0" algn="l" rtl="0">
              <a:lnSpc>
                <a:spcPct val="95000"/>
              </a:lnSpc>
              <a:spcBef>
                <a:spcPts val="500"/>
              </a:spcBef>
              <a:spcAft>
                <a:spcPts val="0"/>
              </a:spcAft>
              <a:buClr>
                <a:schemeClr val="dk1"/>
              </a:buClr>
              <a:buSzPts val="688"/>
              <a:buFont typeface="Arial"/>
              <a:buNone/>
            </a:pPr>
            <a:r>
              <a:rPr lang="en" sz="800" dirty="0">
                <a:solidFill>
                  <a:schemeClr val="dk1"/>
                </a:solidFill>
                <a:highlight>
                  <a:srgbClr val="FFFFFF"/>
                </a:highlight>
              </a:rPr>
              <a:t>Rice production was not merely unhealthy but lethal. One 18th-century writer wrote:</a:t>
            </a:r>
            <a:endParaRPr sz="800" baseline="30000">
              <a:solidFill>
                <a:schemeClr val="dk1"/>
              </a:solidFill>
              <a:highlight>
                <a:srgbClr val="FFFFFF"/>
              </a:highlight>
            </a:endParaRPr>
          </a:p>
          <a:p>
            <a:pPr marL="304800" marR="304800" lvl="0" indent="0" algn="l" rtl="0">
              <a:lnSpc>
                <a:spcPct val="95000"/>
              </a:lnSpc>
              <a:spcBef>
                <a:spcPts val="1100"/>
              </a:spcBef>
              <a:spcAft>
                <a:spcPts val="0"/>
              </a:spcAft>
              <a:buClr>
                <a:schemeClr val="dk1"/>
              </a:buClr>
              <a:buSzPts val="688"/>
              <a:buFont typeface="Arial"/>
              <a:buNone/>
            </a:pPr>
            <a:r>
              <a:rPr lang="en" sz="800" dirty="0">
                <a:solidFill>
                  <a:schemeClr val="dk1"/>
                </a:solidFill>
                <a:highlight>
                  <a:srgbClr val="FFFFFF"/>
                </a:highlight>
              </a:rPr>
              <a:t>If a work could be imagined peculiarly unwholesome and even fatal to health, it must be that of standing like the negroes, ankle and mid-leg deep in water which floats an ouzy mud, and exposed all the while to a burning sun which makes the air they breathe hotter than the human blood; these poor wretches are then in a furness of stinking putrid effluvia.</a:t>
            </a:r>
            <a:endParaRPr sz="800">
              <a:solidFill>
                <a:schemeClr val="dk1"/>
              </a:solidFill>
              <a:highlight>
                <a:srgbClr val="FFFFFF"/>
              </a:highlight>
            </a:endParaRPr>
          </a:p>
          <a:p>
            <a:pPr marL="0" lvl="0" indent="0" algn="l" rtl="0">
              <a:lnSpc>
                <a:spcPct val="95000"/>
              </a:lnSpc>
              <a:spcBef>
                <a:spcPts val="1100"/>
              </a:spcBef>
              <a:spcAft>
                <a:spcPts val="0"/>
              </a:spcAft>
              <a:buClr>
                <a:schemeClr val="dk1"/>
              </a:buClr>
              <a:buSzPts val="688"/>
              <a:buFont typeface="Arial"/>
              <a:buNone/>
            </a:pPr>
            <a:r>
              <a:rPr lang="en" sz="800" dirty="0">
                <a:solidFill>
                  <a:schemeClr val="dk1"/>
                </a:solidFill>
                <a:highlight>
                  <a:srgbClr val="FFFFFF"/>
                </a:highlight>
              </a:rPr>
              <a:t>Inadequate food, housing, and clothing, malaria, yellow fever, venomous snakes, alligators, hard labour, and brutal treatment killed up to a third of Low Country slaves within a year. Not one child in ten lived to age sixteen. However, in the 1770s, a slave could produce rice worth more than six times his or her own market value in a year, so this high death rate was not uneconomical for their owners. Enslavers often stayed away from rice plantations during the summer, so slaves had more autonomy during these months.</a:t>
            </a:r>
            <a:r>
              <a:rPr lang="en" sz="800" baseline="30000" dirty="0">
                <a:solidFill>
                  <a:schemeClr val="dk1"/>
                </a:solidFill>
                <a:highlight>
                  <a:srgbClr val="FFFFFF"/>
                </a:highlight>
              </a:rPr>
              <a:t> </a:t>
            </a:r>
            <a:r>
              <a:rPr lang="en" sz="800" dirty="0">
                <a:solidFill>
                  <a:schemeClr val="dk1"/>
                </a:solidFill>
                <a:highlight>
                  <a:srgbClr val="FFFFFF"/>
                </a:highlight>
              </a:rPr>
              <a:t>Rice plantations could produce profits of up to 26 percent per year. Runaways, on the other hand, were a problem:</a:t>
            </a:r>
            <a:endParaRPr sz="800" baseline="30000">
              <a:solidFill>
                <a:schemeClr val="dk1"/>
              </a:solidFill>
              <a:highlight>
                <a:srgbClr val="FFFFFF"/>
              </a:highlight>
            </a:endParaRPr>
          </a:p>
          <a:p>
            <a:pPr marL="304800" marR="304800" lvl="0" indent="0" algn="l" rtl="0">
              <a:lnSpc>
                <a:spcPct val="95000"/>
              </a:lnSpc>
              <a:spcBef>
                <a:spcPts val="1100"/>
              </a:spcBef>
              <a:spcAft>
                <a:spcPts val="0"/>
              </a:spcAft>
              <a:buClr>
                <a:schemeClr val="dk1"/>
              </a:buClr>
              <a:buSzPts val="688"/>
              <a:buFont typeface="Arial"/>
              <a:buNone/>
            </a:pPr>
            <a:r>
              <a:rPr lang="en" sz="800" dirty="0">
                <a:solidFill>
                  <a:schemeClr val="dk1"/>
                </a:solidFill>
                <a:highlight>
                  <a:srgbClr val="FFFFFF"/>
                </a:highlight>
              </a:rPr>
              <a:t>I gave them a hundred lashes more than a dozen times; but they never quit running away, till I chained them together, with iron collars round their necks, and chained them to spades, and made them do nothing but dig ditches to drain the rice swamps. They could not run away then, unless they went together, and carried their chains and spades with them. I kept them in this way two years....</a:t>
            </a:r>
            <a:endParaRPr sz="800">
              <a:solidFill>
                <a:schemeClr val="dk1"/>
              </a:solidFill>
              <a:highlight>
                <a:srgbClr val="FFFFFF"/>
              </a:highlight>
            </a:endParaRPr>
          </a:p>
          <a:p>
            <a:pPr marL="520700" marR="304800" lvl="0" indent="0" algn="l" rtl="0">
              <a:lnSpc>
                <a:spcPct val="95000"/>
              </a:lnSpc>
              <a:spcBef>
                <a:spcPts val="1600"/>
              </a:spcBef>
              <a:spcAft>
                <a:spcPts val="0"/>
              </a:spcAft>
              <a:buClr>
                <a:schemeClr val="dk1"/>
              </a:buClr>
              <a:buSzPts val="688"/>
              <a:buFont typeface="Arial"/>
              <a:buNone/>
            </a:pPr>
            <a:r>
              <a:rPr lang="en" sz="800" dirty="0">
                <a:solidFill>
                  <a:schemeClr val="dk1"/>
                </a:solidFill>
                <a:highlight>
                  <a:srgbClr val="FFFFFF"/>
                </a:highlight>
              </a:rPr>
              <a:t>— one overseer's method of controlling slaves, reported by fugitive slave </a:t>
            </a:r>
            <a:r>
              <a:rPr lang="en" sz="800" dirty="0">
                <a:solidFill>
                  <a:schemeClr val="dk1"/>
                </a:solidFill>
                <a:highlight>
                  <a:srgbClr val="FFFFFF"/>
                </a:highlight>
                <a:uFill>
                  <a:noFill/>
                </a:uFill>
                <a:hlinkClick r:id="rId17">
                  <a:extLst>
                    <a:ext uri="{A12FA001-AC4F-418D-AE19-62706E023703}">
                      <ahyp:hlinkClr xmlns:ahyp="http://schemas.microsoft.com/office/drawing/2018/hyperlinkcolor" val="tx"/>
                    </a:ext>
                  </a:extLst>
                </a:hlinkClick>
              </a:rPr>
              <a:t>Charles Ball</a:t>
            </a:r>
            <a:endParaRPr sz="800">
              <a:solidFill>
                <a:schemeClr val="dk1"/>
              </a:solidFill>
              <a:highlight>
                <a:srgbClr val="FFFFFF"/>
              </a:highlight>
            </a:endParaRPr>
          </a:p>
          <a:p>
            <a:pPr marL="0" lvl="0" indent="0" algn="l" rtl="0">
              <a:lnSpc>
                <a:spcPct val="95000"/>
              </a:lnSpc>
              <a:spcBef>
                <a:spcPts val="1200"/>
              </a:spcBef>
              <a:spcAft>
                <a:spcPts val="0"/>
              </a:spcAft>
              <a:buClr>
                <a:schemeClr val="dk1"/>
              </a:buClr>
              <a:buSzPts val="688"/>
              <a:buFont typeface="Arial"/>
              <a:buNone/>
            </a:pPr>
            <a:r>
              <a:rPr lang="en" sz="800" dirty="0">
                <a:solidFill>
                  <a:schemeClr val="dk1"/>
                </a:solidFill>
                <a:highlight>
                  <a:srgbClr val="FFFFFF"/>
                </a:highlight>
              </a:rPr>
              <a:t>Most plantations were run on the task system, where a slave was given one or more tasks, estimated at ten hours' hard work, each day. After they had finished the tasks to the overseer's satisfaction, they could spend the remainder of the day as they chose, often on growing their food, spinning, sewing their clothes, or building their houses (slaves were typically supplied with nails and five yards of cloth per year). The task system, and the unwillingness of free people to live in rice-growing areas, may have led to the greater survival of African culture among the </a:t>
            </a:r>
            <a:r>
              <a:rPr lang="en" sz="800" dirty="0">
                <a:solidFill>
                  <a:schemeClr val="dk1"/>
                </a:solidFill>
                <a:highlight>
                  <a:srgbClr val="FFFFFF"/>
                </a:highlight>
                <a:uFill>
                  <a:noFill/>
                </a:uFill>
                <a:hlinkClick r:id="rId18">
                  <a:extLst>
                    <a:ext uri="{A12FA001-AC4F-418D-AE19-62706E023703}">
                      <ahyp:hlinkClr xmlns:ahyp="http://schemas.microsoft.com/office/drawing/2018/hyperlinkcolor" val="tx"/>
                    </a:ext>
                  </a:extLst>
                </a:hlinkClick>
              </a:rPr>
              <a:t>Gullah</a:t>
            </a:r>
            <a:r>
              <a:rPr lang="en" sz="800" dirty="0">
                <a:solidFill>
                  <a:schemeClr val="dk1"/>
                </a:solidFill>
                <a:highlight>
                  <a:srgbClr val="FFFFFF"/>
                </a:highlight>
              </a:rPr>
              <a:t>.</a:t>
            </a:r>
            <a:endParaRPr sz="800" baseline="30000">
              <a:solidFill>
                <a:schemeClr val="dk1"/>
              </a:solidFill>
              <a:highlight>
                <a:srgbClr val="FFFFFF"/>
              </a:highlight>
            </a:endParaRPr>
          </a:p>
          <a:p>
            <a:pPr marL="0" lvl="0" indent="0" algn="l" rtl="0">
              <a:lnSpc>
                <a:spcPct val="95000"/>
              </a:lnSpc>
              <a:spcBef>
                <a:spcPts val="500"/>
              </a:spcBef>
              <a:spcAft>
                <a:spcPts val="0"/>
              </a:spcAft>
              <a:buClr>
                <a:schemeClr val="dk1"/>
              </a:buClr>
              <a:buSzPts val="688"/>
              <a:buFont typeface="Arial"/>
              <a:buNone/>
            </a:pPr>
            <a:r>
              <a:rPr lang="en" sz="800" dirty="0">
                <a:solidFill>
                  <a:schemeClr val="dk1"/>
                </a:solidFill>
                <a:highlight>
                  <a:srgbClr val="FFFFFF"/>
                </a:highlight>
              </a:rPr>
              <a:t>In the country's early years, rice production was limited to the </a:t>
            </a:r>
            <a:r>
              <a:rPr lang="en" sz="800" dirty="0">
                <a:solidFill>
                  <a:schemeClr val="dk1"/>
                </a:solidFill>
                <a:highlight>
                  <a:srgbClr val="FFFFFF"/>
                </a:highlight>
                <a:uFill>
                  <a:noFill/>
                </a:uFill>
                <a:hlinkClick r:id="rId19">
                  <a:extLst>
                    <a:ext uri="{A12FA001-AC4F-418D-AE19-62706E023703}">
                      <ahyp:hlinkClr xmlns:ahyp="http://schemas.microsoft.com/office/drawing/2018/hyperlinkcolor" val="tx"/>
                    </a:ext>
                  </a:extLst>
                </a:hlinkClick>
              </a:rPr>
              <a:t>South Atlantic</a:t>
            </a:r>
            <a:r>
              <a:rPr lang="en" sz="800" dirty="0">
                <a:solidFill>
                  <a:schemeClr val="dk1"/>
                </a:solidFill>
                <a:highlight>
                  <a:srgbClr val="FFFFFF"/>
                </a:highlight>
              </a:rPr>
              <a:t> and </a:t>
            </a:r>
            <a:r>
              <a:rPr lang="en" sz="800" dirty="0">
                <a:solidFill>
                  <a:schemeClr val="dk1"/>
                </a:solidFill>
                <a:highlight>
                  <a:srgbClr val="FFFFFF"/>
                </a:highlight>
                <a:uFill>
                  <a:noFill/>
                </a:uFill>
                <a:hlinkClick r:id="rId20">
                  <a:extLst>
                    <a:ext uri="{A12FA001-AC4F-418D-AE19-62706E023703}">
                      <ahyp:hlinkClr xmlns:ahyp="http://schemas.microsoft.com/office/drawing/2018/hyperlinkcolor" val="tx"/>
                    </a:ext>
                  </a:extLst>
                </a:hlinkClick>
              </a:rPr>
              <a:t>Gulf</a:t>
            </a:r>
            <a:r>
              <a:rPr lang="en" sz="800" dirty="0">
                <a:solidFill>
                  <a:schemeClr val="dk1"/>
                </a:solidFill>
                <a:highlight>
                  <a:srgbClr val="FFFFFF"/>
                </a:highlight>
              </a:rPr>
              <a:t> states. For almost the first 190 years of rice production in the US, the principal producers were South Carolina and Georgia. Limited amounts were grown in North Carolina, Florida, Alabama, Mississippi and Louisiana.</a:t>
            </a:r>
            <a:endParaRPr sz="800" baseline="30000">
              <a:solidFill>
                <a:schemeClr val="dk1"/>
              </a:solidFill>
              <a:highlight>
                <a:srgbClr val="FFFFFF"/>
              </a:highlight>
            </a:endParaRPr>
          </a:p>
          <a:p>
            <a:pPr marL="0" lvl="0" indent="0" algn="l" rtl="0">
              <a:lnSpc>
                <a:spcPct val="95000"/>
              </a:lnSpc>
              <a:spcBef>
                <a:spcPts val="500"/>
              </a:spcBef>
              <a:spcAft>
                <a:spcPts val="1200"/>
              </a:spcAft>
              <a:buSzPts val="688"/>
              <a:buNone/>
            </a:pPr>
            <a:endParaRPr sz="1225" dirty="0">
              <a:solidFill>
                <a:schemeClr val="dk1"/>
              </a:solidFill>
            </a:endParaRPr>
          </a:p>
        </p:txBody>
      </p:sp>
      <p:sp>
        <p:nvSpPr>
          <p:cNvPr id="69" name="Google Shape;69;p15"/>
          <p:cNvSpPr txBox="1">
            <a:spLocks noGrp="1"/>
          </p:cNvSpPr>
          <p:nvPr>
            <p:ph type="title"/>
          </p:nvPr>
        </p:nvSpPr>
        <p:spPr>
          <a:xfrm>
            <a:off x="254800" y="103650"/>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dirty="0"/>
              <a:t>Document 2</a:t>
            </a: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Document 3</a:t>
            </a:r>
            <a:endParaRPr/>
          </a:p>
        </p:txBody>
      </p:sp>
      <p:sp>
        <p:nvSpPr>
          <p:cNvPr id="75" name="Google Shape;75;p16"/>
          <p:cNvSpPr txBox="1">
            <a:spLocks noGrp="1"/>
          </p:cNvSpPr>
          <p:nvPr>
            <p:ph type="body" idx="1"/>
          </p:nvPr>
        </p:nvSpPr>
        <p:spPr>
          <a:xfrm>
            <a:off x="311700" y="1152475"/>
            <a:ext cx="3736500" cy="3416400"/>
          </a:xfrm>
          <a:prstGeom prst="rect">
            <a:avLst/>
          </a:prstGeom>
        </p:spPr>
        <p:txBody>
          <a:bodyPr spcFirstLastPara="1" wrap="square" lIns="91425" tIns="91425" rIns="91425" bIns="91425" anchor="t" anchorCtr="0">
            <a:normAutofit/>
          </a:bodyPr>
          <a:lstStyle/>
          <a:p>
            <a:pPr marL="0" lvl="0" indent="0">
              <a:buClr>
                <a:schemeClr val="dk1"/>
              </a:buClr>
              <a:buSzPts val="1100"/>
              <a:buNone/>
            </a:pPr>
            <a:r>
              <a:rPr lang="en" sz="1100" dirty="0">
                <a:solidFill>
                  <a:schemeClr val="dk1"/>
                </a:solidFill>
              </a:rPr>
              <a:t>John Duffy, “Yellow Fever in Colonial Charleston.” </a:t>
            </a:r>
            <a:r>
              <a:rPr lang="en" sz="1100" i="1" dirty="0">
                <a:solidFill>
                  <a:schemeClr val="dk1"/>
                </a:solidFill>
              </a:rPr>
              <a:t>The South Carolina Historical and Genealogical Magazine</a:t>
            </a:r>
            <a:r>
              <a:rPr lang="en" sz="1100" dirty="0">
                <a:solidFill>
                  <a:schemeClr val="dk1"/>
                </a:solidFill>
              </a:rPr>
              <a:t>, vol. 52, no. 4, South Carolina Historical Society, 1951, pp. 189–97, http://www.jstor.org/stable/27571297.</a:t>
            </a:r>
            <a:endParaRPr sz="1100" dirty="0">
              <a:solidFill>
                <a:schemeClr val="dk1"/>
              </a:solidFill>
            </a:endParaRPr>
          </a:p>
          <a:p>
            <a:pPr marL="0" lvl="0" indent="0" algn="l" rtl="0">
              <a:spcBef>
                <a:spcPts val="1200"/>
              </a:spcBef>
              <a:spcAft>
                <a:spcPts val="1200"/>
              </a:spcAft>
              <a:buNone/>
            </a:pPr>
            <a:endParaRPr dirty="0"/>
          </a:p>
        </p:txBody>
      </p:sp>
      <p:pic>
        <p:nvPicPr>
          <p:cNvPr id="76" name="Google Shape;76;p16" descr="&quot;Yellow Fever in Colonial Charleston&quot;&#10; By John Duffy&#10; Northwestern State College&#10; South Carolina early in its history gained a reputation as one of the&#10; most unhealthy spots in British North America. All the disorders which&#10; harried settlers in the northern colonies were present in this area, often in a more virulent form, while yellow fever, dengue, and other tropical and semi-tropical diseases occasionally inflicted additional casualties upon the colonists. One of the most fruitful sources of information on health conditions in the American colonies is the records of the Society for the Propagation of the Gospel in Foreign Parts, an Anglican group which sent missionaries into all the English settlements and required them to submit detailed semi-annual reports covering their activities. In the letters of missionaries laboring in the southern provinces, complaints of malaria, dysentery, and &quot;pestilential fevers&quot; were a recurrent theme. Their com plaints were not without justification, for sickness was more prevalent in South Carolina than in the colonies to the north. In the first place, both&#10;malaria and dysentery, two of the major colonial diseases, are more fatal in warmer regions. Secondly, the lowlands of Carolina are fertile breeding grounds for the anopheles and other mosquitoes. And finally, the climatic adjustment which newcomers from the cooler regions of Northwestern Europe had to make in the settlements to the south was greater than for those who made their homes in the New England and Middle colonies. The matter of climatic adjustment was a serious problem in colonial days when so many diseases were endemic. As August Hirsch in his classic nineteenth-century study of disease has pointed out, newcomers to all regions are peculiarly susceptible to endemic infections, and many contagious sicknesses throve in the warm moist lowlands of Carolina.&#10;"/>
          <p:cNvPicPr preferRelativeResize="0"/>
          <p:nvPr/>
        </p:nvPicPr>
        <p:blipFill rotWithShape="1">
          <a:blip r:embed="rId3">
            <a:alphaModFix/>
          </a:blip>
          <a:srcRect b="14376"/>
          <a:stretch/>
        </p:blipFill>
        <p:spPr>
          <a:xfrm>
            <a:off x="4048200" y="164725"/>
            <a:ext cx="4784100" cy="463599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209275" y="4484725"/>
            <a:ext cx="8520600" cy="5727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ct val="100000"/>
              <a:buFont typeface="Arial"/>
              <a:buNone/>
            </a:pPr>
            <a:r>
              <a:rPr lang="en" sz="1100" dirty="0"/>
              <a:t>From David E. Whisnant and Anne Mitchell Whisnant, </a:t>
            </a:r>
            <a:r>
              <a:rPr lang="en" sz="1100" i="1" dirty="0"/>
              <a:t>Black Lives and Whitened Stories: from the lowcountry to the mountains</a:t>
            </a:r>
            <a:r>
              <a:rPr lang="en" sz="1100" dirty="0"/>
              <a:t> (National Park Service 2020), 59-60.</a:t>
            </a:r>
            <a:endParaRPr sz="1100" dirty="0"/>
          </a:p>
          <a:p>
            <a:pPr marL="0" lvl="0" indent="0" algn="l" rtl="0">
              <a:spcBef>
                <a:spcPts val="0"/>
              </a:spcBef>
              <a:spcAft>
                <a:spcPts val="0"/>
              </a:spcAft>
              <a:buNone/>
            </a:pPr>
            <a:endParaRPr dirty="0"/>
          </a:p>
        </p:txBody>
      </p:sp>
      <p:sp>
        <p:nvSpPr>
          <p:cNvPr id="82" name="Google Shape;82;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62500" lnSpcReduction="20000"/>
          </a:bodyPr>
          <a:lstStyle/>
          <a:p>
            <a:pPr marL="0" indent="0">
              <a:buNone/>
            </a:pPr>
            <a:r>
              <a:rPr lang="en">
                <a:solidFill>
                  <a:schemeClr val="tx1"/>
                </a:solidFill>
              </a:rPr>
              <a:t>In reading available...accounts of the Charleston-to-Flat Rock trek, one would conclude that around 1830 it rather suddenly occurred to dozens of wealthy, white, elite, formerly rather comfortably home-bound Charlestonians to assemble their Black house staffs, roll out their elegant carriages, hitch up the thoroughbreds with costly harnesses, and hie themselves to the mountains of western North Carolina in the summertime, in search of cool and healthful breezes, relatively cheap land, and spend “the season”—Charleston-style—nestled within picturesque forested landscapes. </a:t>
            </a:r>
            <a:endParaRPr lang="en-US">
              <a:solidFill>
                <a:schemeClr val="tx1"/>
              </a:solidFill>
            </a:endParaRPr>
          </a:p>
          <a:p>
            <a:pPr marL="0" lvl="0" indent="0" algn="l" rtl="0">
              <a:spcBef>
                <a:spcPts val="1200"/>
              </a:spcBef>
              <a:spcAft>
                <a:spcPts val="0"/>
              </a:spcAft>
              <a:buNone/>
            </a:pPr>
            <a:r>
              <a:rPr lang="en-US">
                <a:solidFill>
                  <a:schemeClr val="tx1"/>
                </a:solidFill>
              </a:rPr>
              <a:t>{Historian Brewster} focused his analysis on the process as a necessary response to the advent of “the sickly season” on the plantations in and around Charleston. That season as he described it reached from as early as April through “the first hard frost” sometime in late October or even into November—more or less on each end, depending upon the locale, the families involved, the year, and turns in the weather. Whenever it came and however long it lasted (or was thought to last), “the sickly season,” Brewer observed, “precipitated an annual migration that carried planter families and planter society far afield in search of more salubrious and congenial residences or resorts.” Similarly, where they sought such places varied greatly over the years.</a:t>
            </a:r>
          </a:p>
          <a:p>
            <a:pPr marL="0" lvl="0" indent="0" algn="l" rtl="0">
              <a:spcBef>
                <a:spcPts val="1200"/>
              </a:spcBef>
              <a:spcAft>
                <a:spcPts val="1200"/>
              </a:spcAft>
              <a:buNone/>
            </a:pPr>
            <a:r>
              <a:rPr lang="en-US">
                <a:solidFill>
                  <a:schemeClr val="tx1"/>
                </a:solidFill>
              </a:rPr>
              <a:t>“The first main route,” as Brewster described it nearly seventy-five years ago, was the Saluda Gap Road, … a part of the state road from Charleston to Columbia and Greenville, … completed … in the years following 1825 as a result of the clamor of the up-country residents and the influence in the Legislature of the lowcountry visitors. The two Carolinas co-operated in building the turnpike section of the road over the mountains. In North Carolina [it] was built by the Buncombe Turnpike Company… [Its] first toll gate … opened in 1827. Crossing the top of the mountain, Brewster said, “the low-country migrants and travelers … found new sites for summer residences, new resorts to be patronized or developed, and new scenery that was a revelation to them.”</a:t>
            </a:r>
          </a:p>
        </p:txBody>
      </p:sp>
      <p:sp>
        <p:nvSpPr>
          <p:cNvPr id="83" name="Google Shape;8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Document 4</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354563" y="1211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Document 5</a:t>
            </a:r>
            <a:endParaRPr/>
          </a:p>
        </p:txBody>
      </p:sp>
      <p:sp>
        <p:nvSpPr>
          <p:cNvPr id="89" name="Google Shape;89;p18"/>
          <p:cNvSpPr txBox="1">
            <a:spLocks noGrp="1"/>
          </p:cNvSpPr>
          <p:nvPr>
            <p:ph type="body" idx="1"/>
          </p:nvPr>
        </p:nvSpPr>
        <p:spPr>
          <a:xfrm>
            <a:off x="311700" y="692894"/>
            <a:ext cx="8527743" cy="3552131"/>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770"/>
              <a:buFont typeface="Arial"/>
              <a:buNone/>
            </a:pPr>
            <a:r>
              <a:rPr lang="en" sz="1100" u="sng" dirty="0">
                <a:solidFill>
                  <a:schemeClr val="tx1"/>
                </a:solidFill>
                <a:highlight>
                  <a:srgbClr val="FFFFFF"/>
                </a:highlight>
              </a:rPr>
              <a:t>Memminger Era</a:t>
            </a:r>
            <a:endParaRPr lang="en-US" sz="1100" u="sng" dirty="0">
              <a:solidFill>
                <a:schemeClr val="tx1"/>
              </a:solidFill>
              <a:highlight>
                <a:srgbClr val="FFFFFF"/>
              </a:highlight>
            </a:endParaRPr>
          </a:p>
          <a:p>
            <a:pPr marL="0" lvl="0" indent="0" algn="l" rtl="0">
              <a:lnSpc>
                <a:spcPct val="100000"/>
              </a:lnSpc>
              <a:spcBef>
                <a:spcPts val="1100"/>
              </a:spcBef>
              <a:spcAft>
                <a:spcPts val="0"/>
              </a:spcAft>
              <a:buClr>
                <a:schemeClr val="dk1"/>
              </a:buClr>
              <a:buSzPts val="770"/>
              <a:buFont typeface="Arial"/>
              <a:buNone/>
            </a:pPr>
            <a:r>
              <a:rPr lang="en-US" sz="1100" dirty="0">
                <a:solidFill>
                  <a:schemeClr val="tx1"/>
                </a:solidFill>
                <a:highlight>
                  <a:srgbClr val="FFFFFF"/>
                </a:highlight>
              </a:rPr>
              <a:t>In the mid eighteen-twenties, Flat Rock became a popular summer destination because it offered release from the oppressive heat and </a:t>
            </a:r>
            <a:r>
              <a:rPr lang="en-US" sz="1100">
                <a:solidFill>
                  <a:schemeClr val="tx1"/>
                </a:solidFill>
                <a:highlight>
                  <a:srgbClr val="FFFFFF"/>
                </a:highlight>
              </a:rPr>
              <a:t>the perfect climate to recover from illnesses. Many of its summer inhabitants were travelers from Charleston, South Carolina.</a:t>
            </a:r>
            <a:r>
              <a:rPr lang="en-US" sz="1100" dirty="0">
                <a:solidFill>
                  <a:schemeClr val="tx1"/>
                </a:solidFill>
                <a:highlight>
                  <a:srgbClr val="FFFFFF"/>
                </a:highlight>
              </a:rPr>
              <a:t> Of the wealthy travelers from Charleston was Christopher Gustav Memminger, builder of what is today Connemara.</a:t>
            </a:r>
          </a:p>
          <a:p>
            <a:pPr marL="0" lvl="0" indent="0" algn="l" rtl="0">
              <a:lnSpc>
                <a:spcPct val="100000"/>
              </a:lnSpc>
              <a:spcBef>
                <a:spcPts val="1100"/>
              </a:spcBef>
              <a:spcAft>
                <a:spcPts val="0"/>
              </a:spcAft>
              <a:buClr>
                <a:schemeClr val="dk1"/>
              </a:buClr>
              <a:buSzPts val="770"/>
              <a:buFont typeface="Arial"/>
              <a:buNone/>
            </a:pPr>
            <a:r>
              <a:rPr lang="en-US" sz="1100" dirty="0">
                <a:solidFill>
                  <a:schemeClr val="tx1"/>
                </a:solidFill>
                <a:highlight>
                  <a:srgbClr val="FFFFFF"/>
                </a:highlight>
              </a:rPr>
              <a:t>Memminger worked as a lawyer in Charleston, SC and gained prominence as the Secretary of Confederate Treasury during the Civil War. He established the property in 1836 to use as a vacation home with his family to escape the heat and insects that inhabited the South Carolina lowland during the summer time. He called the estate “Rock Hill” due to the exposed rock faces throughout the property. By the outbreak of the Civil War, Rock Hill included the Main House, Kitchen, and two surrounding slave quarters. The 1850 census taken in Charleston indicates that Memminger had twelve slaves. The two slave residences closest to the main house likely housed cooks, maids, and butlers for the family. The 1860 Henderson County census listed six male slaves in Memminger’s possession. Memminger resigned from his post in 1864 and retreated to Rock Hill. Shielded from battle by the mountains, Flat Rock, however, did not escape the brutality of war. Memminger, his family, and his friends used the place as a hideout due to the large presence of “Bushwhackers” and the lack of civil or military law in the area. Mansions in the area were raided, but there is no recorded account of Bushwhackers entering Rock Hill.</a:t>
            </a:r>
          </a:p>
          <a:p>
            <a:pPr marL="0" lvl="0" indent="0" algn="l" rtl="0">
              <a:lnSpc>
                <a:spcPct val="100000"/>
              </a:lnSpc>
              <a:spcBef>
                <a:spcPts val="1100"/>
              </a:spcBef>
              <a:spcAft>
                <a:spcPts val="1100"/>
              </a:spcAft>
              <a:buClr>
                <a:schemeClr val="dk1"/>
              </a:buClr>
              <a:buSzPts val="770"/>
              <a:buFont typeface="Arial"/>
              <a:buNone/>
            </a:pPr>
            <a:r>
              <a:rPr lang="en-US" sz="1100" dirty="0">
                <a:solidFill>
                  <a:schemeClr val="tx1"/>
                </a:solidFill>
                <a:highlight>
                  <a:srgbClr val="FFFFFF"/>
                </a:highlight>
              </a:rPr>
              <a:t>The Civil War ended and Memminger returned to Charleston to continue his law practice. After Memminger’s death, Rock Hill was sold to Colonel William Gregg, a native of South Carolina and former Confederate soldier. Though he owned Rock Hill for ten years, he never occupied it.</a:t>
            </a:r>
            <a:endParaRPr lang="en-US" sz="1100" dirty="0">
              <a:solidFill>
                <a:schemeClr val="tx1"/>
              </a:solidFill>
            </a:endParaRPr>
          </a:p>
        </p:txBody>
      </p:sp>
      <p:sp>
        <p:nvSpPr>
          <p:cNvPr id="90" name="Google Shape;90;p18"/>
          <p:cNvSpPr txBox="1"/>
          <p:nvPr/>
        </p:nvSpPr>
        <p:spPr>
          <a:xfrm>
            <a:off x="265763" y="4242732"/>
            <a:ext cx="8380800" cy="897300"/>
          </a:xfrm>
          <a:prstGeom prst="rect">
            <a:avLst/>
          </a:prstGeom>
          <a:noFill/>
          <a:ln>
            <a:noFill/>
          </a:ln>
        </p:spPr>
        <p:txBody>
          <a:bodyPr spcFirstLastPara="1" wrap="square" lIns="91425" tIns="91425" rIns="91425" bIns="91425" anchor="t" anchorCtr="0">
            <a:spAutoFit/>
          </a:bodyPr>
          <a:lstStyle/>
          <a:p>
            <a:pPr marL="355600" lvl="0" indent="0" algn="l" rtl="0">
              <a:lnSpc>
                <a:spcPct val="115000"/>
              </a:lnSpc>
              <a:spcBef>
                <a:spcPts val="1200"/>
              </a:spcBef>
              <a:spcAft>
                <a:spcPts val="0"/>
              </a:spcAft>
              <a:buNone/>
            </a:pPr>
            <a:r>
              <a:rPr lang="en" sz="1100" dirty="0">
                <a:solidFill>
                  <a:schemeClr val="dk1"/>
                </a:solidFill>
              </a:rPr>
              <a:t>“History of Connemara.” </a:t>
            </a:r>
            <a:r>
              <a:rPr lang="en" sz="1100" i="1" dirty="0">
                <a:solidFill>
                  <a:schemeClr val="dk1"/>
                </a:solidFill>
              </a:rPr>
              <a:t>National Parks Service</a:t>
            </a:r>
            <a:r>
              <a:rPr lang="en" sz="1100" dirty="0">
                <a:solidFill>
                  <a:schemeClr val="dk1"/>
                </a:solidFill>
              </a:rPr>
              <a:t>, U.S. Department of the Interior, 22 Oct. 2021, https://www.nps.gov/carl/learn/historyculture/history-of-connemara.htm. </a:t>
            </a:r>
            <a:endParaRPr sz="1100" dirty="0">
              <a:solidFill>
                <a:schemeClr val="dk1"/>
              </a:solidFill>
            </a:endParaRPr>
          </a:p>
          <a:p>
            <a:pPr marL="0" lvl="0" indent="0" algn="l" rtl="0">
              <a:lnSpc>
                <a:spcPct val="115000"/>
              </a:lnSpc>
              <a:spcBef>
                <a:spcPts val="1200"/>
              </a:spcBef>
              <a:spcAft>
                <a:spcPts val="0"/>
              </a:spcAft>
              <a:buNone/>
            </a:pPr>
            <a:endParaRPr sz="1100" dirty="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11700" y="92250"/>
            <a:ext cx="2554871"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Document 6.1</a:t>
            </a:r>
            <a:endParaRPr dirty="0"/>
          </a:p>
        </p:txBody>
      </p:sp>
      <p:pic>
        <p:nvPicPr>
          <p:cNvPr id="3" name="Picture 2" descr="Map of the Drovers' Road.">
            <a:extLst>
              <a:ext uri="{FF2B5EF4-FFF2-40B4-BE49-F238E27FC236}">
                <a16:creationId xmlns:a16="http://schemas.microsoft.com/office/drawing/2014/main" id="{E9571930-E01A-0CB9-E6A3-42F950C08386}"/>
              </a:ext>
            </a:extLst>
          </p:cNvPr>
          <p:cNvPicPr>
            <a:picLocks noChangeAspect="1"/>
          </p:cNvPicPr>
          <p:nvPr/>
        </p:nvPicPr>
        <p:blipFill>
          <a:blip r:embed="rId3"/>
          <a:stretch>
            <a:fillRect/>
          </a:stretch>
        </p:blipFill>
        <p:spPr>
          <a:xfrm>
            <a:off x="2767263" y="0"/>
            <a:ext cx="3609474" cy="5143500"/>
          </a:xfrm>
          <a:prstGeom prst="rect">
            <a:avLst/>
          </a:prstGeom>
        </p:spPr>
      </p:pic>
      <p:sp>
        <p:nvSpPr>
          <p:cNvPr id="2" name="TextBox 1" descr="Map of the Drovers' Road.">
            <a:extLst>
              <a:ext uri="{FF2B5EF4-FFF2-40B4-BE49-F238E27FC236}">
                <a16:creationId xmlns:a16="http://schemas.microsoft.com/office/drawing/2014/main" id="{7D716857-2284-AC7E-67DC-418765D43018}"/>
              </a:ext>
            </a:extLst>
          </p:cNvPr>
          <p:cNvSpPr txBox="1"/>
          <p:nvPr/>
        </p:nvSpPr>
        <p:spPr>
          <a:xfrm>
            <a:off x="6376737" y="1201119"/>
            <a:ext cx="2612281" cy="3231654"/>
          </a:xfrm>
          <a:prstGeom prst="rect">
            <a:avLst/>
          </a:prstGeom>
          <a:noFill/>
        </p:spPr>
        <p:txBody>
          <a:bodyPr wrap="square" rtlCol="0">
            <a:spAutoFit/>
          </a:bodyPr>
          <a:lstStyle/>
          <a:p>
            <a:r>
              <a:rPr lang="en-US" dirty="0"/>
              <a:t>“The drover’s road through southwestern North Carolina connected the region to Charleston and Savannah. It was a route of settlement in the early 19th century for many Scots-Irish families, as well as the site of cattle, swine, and sheep drives that were so important to the local economy.”</a:t>
            </a:r>
          </a:p>
          <a:p>
            <a:endParaRPr lang="en-US" sz="1000" dirty="0"/>
          </a:p>
          <a:p>
            <a:r>
              <a:rPr lang="en-US" sz="1000" dirty="0"/>
              <a:t>“Early Immigration to Western NC.” Historic Toxaway: A Storied Community. </a:t>
            </a:r>
            <a:r>
              <a:rPr lang="en-US" sz="1000" dirty="0">
                <a:hlinkClick r:id="rId4"/>
              </a:rPr>
              <a:t>Early Immigration to Western NC - Historic Toxaway Foundation</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C53F9-F6AC-8EF3-B413-94AA4D8C100D}"/>
              </a:ext>
            </a:extLst>
          </p:cNvPr>
          <p:cNvSpPr>
            <a:spLocks noGrp="1"/>
          </p:cNvSpPr>
          <p:nvPr>
            <p:ph type="title"/>
          </p:nvPr>
        </p:nvSpPr>
        <p:spPr>
          <a:xfrm>
            <a:off x="311700" y="445025"/>
            <a:ext cx="2250071" cy="572700"/>
          </a:xfrm>
        </p:spPr>
        <p:txBody>
          <a:bodyPr>
            <a:normAutofit fontScale="90000"/>
          </a:bodyPr>
          <a:lstStyle/>
          <a:p>
            <a:r>
              <a:rPr lang="en-US" dirty="0"/>
              <a:t>Document 6.2</a:t>
            </a:r>
          </a:p>
        </p:txBody>
      </p:sp>
      <p:pic>
        <p:nvPicPr>
          <p:cNvPr id="9" name="Picture 8" descr="Map of transport routes through Western North Carolina region over time.&#10;A green line indicates the combined Indian Trail prior to the 1780s and the extension to Howard Gap Road connecting Fletcher North Carolina to Union South Carolina from the 1880s to the 1930s.&#10;A Yellow line marks the Buncombe Turnpike dated from the 1820s to 1930s going from Tennessee through North Carolina, on to Greenville South Carolina.&#10;A dotted trail indicates a railroad connecting Charleston and Columbia South Carolina to Ashville North Carolina, built over time between 1870 to the 1890s. &#10;2 Red lines indicate U.S. Highway 29 built in the 1900s and the U.S. Interstate 1960s.&#10;Finally blue lines indicate waterways co cross or used to carry traffic afloat, such as the Green River and the French Broad River.&#10;">
            <a:extLst>
              <a:ext uri="{FF2B5EF4-FFF2-40B4-BE49-F238E27FC236}">
                <a16:creationId xmlns:a16="http://schemas.microsoft.com/office/drawing/2014/main" id="{6EB758F2-6C4B-75C8-8E72-2A65667993E6}"/>
              </a:ext>
            </a:extLst>
          </p:cNvPr>
          <p:cNvPicPr>
            <a:picLocks noChangeAspect="1"/>
          </p:cNvPicPr>
          <p:nvPr/>
        </p:nvPicPr>
        <p:blipFill>
          <a:blip r:embed="rId2"/>
          <a:stretch>
            <a:fillRect/>
          </a:stretch>
        </p:blipFill>
        <p:spPr>
          <a:xfrm>
            <a:off x="2508792" y="82959"/>
            <a:ext cx="4126415" cy="4977581"/>
          </a:xfrm>
          <a:prstGeom prst="rect">
            <a:avLst/>
          </a:prstGeom>
        </p:spPr>
      </p:pic>
      <p:sp>
        <p:nvSpPr>
          <p:cNvPr id="6" name="TextBox 5">
            <a:extLst>
              <a:ext uri="{FF2B5EF4-FFF2-40B4-BE49-F238E27FC236}">
                <a16:creationId xmlns:a16="http://schemas.microsoft.com/office/drawing/2014/main" id="{485E13AC-9176-D406-ACB6-14B5C820549C}"/>
              </a:ext>
            </a:extLst>
          </p:cNvPr>
          <p:cNvSpPr txBox="1"/>
          <p:nvPr/>
        </p:nvSpPr>
        <p:spPr>
          <a:xfrm>
            <a:off x="6861544" y="3983666"/>
            <a:ext cx="2119424" cy="861774"/>
          </a:xfrm>
          <a:prstGeom prst="rect">
            <a:avLst/>
          </a:prstGeom>
          <a:noFill/>
        </p:spPr>
        <p:txBody>
          <a:bodyPr wrap="square" rtlCol="0">
            <a:spAutoFit/>
          </a:bodyPr>
          <a:lstStyle/>
          <a:p>
            <a:r>
              <a:rPr lang="en-US" sz="1000" dirty="0"/>
              <a:t>Map of Howard Gap Road. Arthur N. Hale, “History of Howard Gap Road in North and South Carolina.” Polk County Historical Association, 2001.</a:t>
            </a:r>
          </a:p>
        </p:txBody>
      </p:sp>
    </p:spTree>
    <p:extLst>
      <p:ext uri="{BB962C8B-B14F-4D97-AF65-F5344CB8AC3E}">
        <p14:creationId xmlns:p14="http://schemas.microsoft.com/office/powerpoint/2010/main" val="255280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311700" y="2743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Document 7</a:t>
            </a:r>
            <a:endParaRPr dirty="0"/>
          </a:p>
        </p:txBody>
      </p:sp>
      <p:sp>
        <p:nvSpPr>
          <p:cNvPr id="104" name="Google Shape;104;p20"/>
          <p:cNvSpPr txBox="1">
            <a:spLocks noGrp="1"/>
          </p:cNvSpPr>
          <p:nvPr>
            <p:ph type="body" idx="1"/>
          </p:nvPr>
        </p:nvSpPr>
        <p:spPr>
          <a:xfrm>
            <a:off x="1342338" y="2976233"/>
            <a:ext cx="2408203" cy="2109918"/>
          </a:xfrm>
          <a:prstGeom prst="rect">
            <a:avLst/>
          </a:prstGeom>
        </p:spPr>
        <p:txBody>
          <a:bodyPr spcFirstLastPara="1" wrap="square" lIns="91425" tIns="91425" rIns="91425" bIns="91425" anchor="t" anchorCtr="0">
            <a:normAutofit fontScale="85000" lnSpcReduction="10000"/>
          </a:bodyPr>
          <a:lstStyle/>
          <a:p>
            <a:pPr marL="0" lvl="0" indent="0">
              <a:spcAft>
                <a:spcPts val="1200"/>
              </a:spcAft>
              <a:buNone/>
            </a:pPr>
            <a:r>
              <a:rPr lang="en-US" sz="1400" dirty="0">
                <a:solidFill>
                  <a:schemeClr val="tx1"/>
                </a:solidFill>
                <a:highlight>
                  <a:srgbClr val="FFFFFF"/>
                </a:highlight>
              </a:rPr>
              <a:t>“Housing for enslaved persons during the Memminger ownership of the property, when it was known as Rock Hill.”</a:t>
            </a:r>
          </a:p>
          <a:p>
            <a:pPr marL="0" lvl="0" indent="0">
              <a:spcAft>
                <a:spcPts val="1200"/>
              </a:spcAft>
              <a:buNone/>
            </a:pPr>
            <a:endParaRPr lang="en" sz="1400" dirty="0">
              <a:solidFill>
                <a:schemeClr val="tx1"/>
              </a:solidFill>
              <a:highlight>
                <a:srgbClr val="FFFFFF"/>
              </a:highlight>
            </a:endParaRPr>
          </a:p>
          <a:p>
            <a:pPr marL="0" lvl="0" indent="0">
              <a:spcAft>
                <a:spcPts val="1200"/>
              </a:spcAft>
              <a:buNone/>
            </a:pPr>
            <a:r>
              <a:rPr lang="en-US" sz="1000" dirty="0">
                <a:solidFill>
                  <a:schemeClr val="tx1"/>
                </a:solidFill>
                <a:highlight>
                  <a:srgbClr val="FFFFFF"/>
                </a:highlight>
              </a:rPr>
              <a:t>Ballard Family Photograph Collection at Carl Sandburg Home National Historic Site. </a:t>
            </a:r>
            <a:r>
              <a:rPr lang="en-US" sz="1000" dirty="0">
                <a:hlinkClick r:id="rId3"/>
              </a:rPr>
              <a:t>Gallery Item Display (nps.gov)</a:t>
            </a:r>
            <a:endParaRPr lang="en" sz="1000" dirty="0">
              <a:solidFill>
                <a:schemeClr val="tx1"/>
              </a:solidFill>
              <a:highlight>
                <a:srgbClr val="FFFFFF"/>
              </a:highlight>
            </a:endParaRPr>
          </a:p>
        </p:txBody>
      </p:sp>
      <p:pic>
        <p:nvPicPr>
          <p:cNvPr id="2" name="Picture 1" descr="Photo of housing for enslaved persons during the Memminger ownership of the property, when it was known as Rock Hill.">
            <a:extLst>
              <a:ext uri="{FF2B5EF4-FFF2-40B4-BE49-F238E27FC236}">
                <a16:creationId xmlns:a16="http://schemas.microsoft.com/office/drawing/2014/main" id="{D5EF53B7-23C2-7980-B1A4-915A8451FBA1}"/>
              </a:ext>
            </a:extLst>
          </p:cNvPr>
          <p:cNvPicPr>
            <a:picLocks noChangeAspect="1"/>
          </p:cNvPicPr>
          <p:nvPr/>
        </p:nvPicPr>
        <p:blipFill>
          <a:blip r:embed="rId4"/>
          <a:stretch>
            <a:fillRect/>
          </a:stretch>
        </p:blipFill>
        <p:spPr>
          <a:xfrm>
            <a:off x="3979843" y="0"/>
            <a:ext cx="5164157" cy="5143500"/>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4693041E1B7543BCB4C0F4E227A4DF" ma:contentTypeVersion="12" ma:contentTypeDescription="Create a new document." ma:contentTypeScope="" ma:versionID="f02b97f0b8474bfadd66b89dbd4cbf38">
  <xsd:schema xmlns:xsd="http://www.w3.org/2001/XMLSchema" xmlns:xs="http://www.w3.org/2001/XMLSchema" xmlns:p="http://schemas.microsoft.com/office/2006/metadata/properties" xmlns:ns2="cb8b4cd4-352e-4cbe-a6e6-ca4232ef9b8f" xmlns:ns3="8548e196-601b-415a-94aa-aeb76bc70ae2" targetNamespace="http://schemas.microsoft.com/office/2006/metadata/properties" ma:root="true" ma:fieldsID="11a028a2b272e75d1b4a79aeff18b791" ns2:_="" ns3:_="">
    <xsd:import namespace="cb8b4cd4-352e-4cbe-a6e6-ca4232ef9b8f"/>
    <xsd:import namespace="8548e196-601b-415a-94aa-aeb76bc70ae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8b4cd4-352e-4cbe-a6e6-ca4232ef9b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c5df3ad-b4e5-45d1-88c9-23db5f1fe618"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48e196-601b-415a-94aa-aeb76bc70ae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663b33d-a4f0-4692-a32a-54f3442e4dcc}" ma:internalName="TaxCatchAll" ma:showField="CatchAllData" ma:web="8548e196-601b-415a-94aa-aeb76bc70ae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b8b4cd4-352e-4cbe-a6e6-ca4232ef9b8f">
      <Terms xmlns="http://schemas.microsoft.com/office/infopath/2007/PartnerControls"/>
    </lcf76f155ced4ddcb4097134ff3c332f>
    <TaxCatchAll xmlns="8548e196-601b-415a-94aa-aeb76bc70ae2" xsi:nil="true"/>
  </documentManagement>
</p:properties>
</file>

<file path=customXml/itemProps1.xml><?xml version="1.0" encoding="utf-8"?>
<ds:datastoreItem xmlns:ds="http://schemas.openxmlformats.org/officeDocument/2006/customXml" ds:itemID="{F6EBB704-0500-4758-A01C-DE0C034204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8b4cd4-352e-4cbe-a6e6-ca4232ef9b8f"/>
    <ds:schemaRef ds:uri="8548e196-601b-415a-94aa-aeb76bc70a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87935E-640B-4487-9407-F7F32DC06052}">
  <ds:schemaRefs>
    <ds:schemaRef ds:uri="http://schemas.microsoft.com/sharepoint/v3/contenttype/forms"/>
  </ds:schemaRefs>
</ds:datastoreItem>
</file>

<file path=customXml/itemProps3.xml><?xml version="1.0" encoding="utf-8"?>
<ds:datastoreItem xmlns:ds="http://schemas.openxmlformats.org/officeDocument/2006/customXml" ds:itemID="{6C882C10-8A55-427B-AE44-D4C1D60CF57B}">
  <ds:schemaRefs>
    <ds:schemaRef ds:uri="http://www.w3.org/XML/1998/namespace"/>
    <ds:schemaRef ds:uri="http://purl.org/dc/elements/1.1/"/>
    <ds:schemaRef ds:uri="http://schemas.microsoft.com/office/2006/metadata/properties"/>
    <ds:schemaRef ds:uri="http://purl.org/dc/terms/"/>
    <ds:schemaRef ds:uri="http://schemas.microsoft.com/office/2006/documentManagement/types"/>
    <ds:schemaRef ds:uri="8548e196-601b-415a-94aa-aeb76bc70ae2"/>
    <ds:schemaRef ds:uri="http://schemas.microsoft.com/office/infopath/2007/PartnerControls"/>
    <ds:schemaRef ds:uri="http://schemas.openxmlformats.org/package/2006/metadata/core-properties"/>
    <ds:schemaRef ds:uri="cb8b4cd4-352e-4cbe-a6e6-ca4232ef9b8f"/>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89</TotalTime>
  <Words>2019</Words>
  <Application>Microsoft Office PowerPoint</Application>
  <PresentationFormat>On-screen Show (16:9)</PresentationFormat>
  <Paragraphs>47</Paragraphs>
  <Slides>12</Slides>
  <Notes>11</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Simple Light</vt:lpstr>
      <vt:lpstr>Simple Light</vt:lpstr>
      <vt:lpstr>Chattel Slavery and Migration: How Colonization and Enslavement in the Lowcountry Led to Emigration to the North Carolina Mountains</vt:lpstr>
      <vt:lpstr>Document 1</vt:lpstr>
      <vt:lpstr>“Rice Production in the United States,” Wikipedia, May 31, 2020, https://en.wikipedia. org/w/index.php?title=Rice_production_in_the_United_States&amp;oldid=959969845</vt:lpstr>
      <vt:lpstr>Document 3</vt:lpstr>
      <vt:lpstr>From David E. Whisnant and Anne Mitchell Whisnant, Black Lives and Whitened Stories: from the lowcountry to the mountains (National Park Service 2020), 59-60. </vt:lpstr>
      <vt:lpstr>Document 5</vt:lpstr>
      <vt:lpstr>Document 6.1</vt:lpstr>
      <vt:lpstr>Document 6.2</vt:lpstr>
      <vt:lpstr>Document 7</vt:lpstr>
      <vt:lpstr>Document 8</vt:lpstr>
      <vt:lpstr>Document 9</vt:lpstr>
      <vt:lpstr>Document 10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Stations</dc:title>
  <cp:lastModifiedBy>Binnix, Elaine M</cp:lastModifiedBy>
  <cp:revision>21</cp:revision>
  <dcterms:modified xsi:type="dcterms:W3CDTF">2023-04-13T17:04:43Z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0x0101002D4693041E1B7543BCB4C0F4E227A4DF</vt:lpwstr>
  </property>
  <property fmtid="{D5CDD505-2E9C-101B-9397-08002B2CF9AE}" pid="3" name="MediaServiceImageTags">
    <vt:lpwstr/>
  </property>
</Properties>
</file>