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3" r:id="rId3"/>
    <p:sldId id="257" r:id="rId4"/>
    <p:sldId id="264" r:id="rId5"/>
    <p:sldId id="260" r:id="rId6"/>
    <p:sldId id="258" r:id="rId7"/>
    <p:sldId id="281" r:id="rId8"/>
    <p:sldId id="262" r:id="rId9"/>
    <p:sldId id="265" r:id="rId10"/>
    <p:sldId id="266" r:id="rId11"/>
    <p:sldId id="273" r:id="rId12"/>
    <p:sldId id="267" r:id="rId13"/>
    <p:sldId id="272" r:id="rId14"/>
    <p:sldId id="275" r:id="rId15"/>
    <p:sldId id="268" r:id="rId16"/>
    <p:sldId id="280" r:id="rId17"/>
    <p:sldId id="279" r:id="rId18"/>
    <p:sldId id="271" r:id="rId19"/>
    <p:sldId id="276" r:id="rId20"/>
    <p:sldId id="259" r:id="rId21"/>
    <p:sldId id="26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11" autoAdjust="0"/>
  </p:normalViewPr>
  <p:slideViewPr>
    <p:cSldViewPr>
      <p:cViewPr varScale="1">
        <p:scale>
          <a:sx n="79" d="100"/>
          <a:sy n="79" d="100"/>
        </p:scale>
        <p:origin x="171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09591-AFFF-46DD-8363-E7E06616A864}" type="datetimeFigureOut">
              <a:rPr lang="en-US" smtClean="0"/>
              <a:t>7/6/2018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4F3878-167B-4276-9940-ABA880E79E1B}" type="slidenum">
              <a:rPr lang="en-US" smtClean="0"/>
              <a:t>‹#›</a:t>
            </a:fld>
            <a:endParaRPr lang="en-US"/>
          </a:p>
        </p:txBody>
      </p:sp>
    </p:spTree>
    <p:extLst>
      <p:ext uri="{BB962C8B-B14F-4D97-AF65-F5344CB8AC3E}">
        <p14:creationId xmlns:p14="http://schemas.microsoft.com/office/powerpoint/2010/main" val="1062386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4F3878-167B-4276-9940-ABA880E79E1B}" type="slidenum">
              <a:rPr lang="en-US" smtClean="0"/>
              <a:t>2</a:t>
            </a:fld>
            <a:endParaRPr lang="en-US"/>
          </a:p>
        </p:txBody>
      </p:sp>
    </p:spTree>
    <p:extLst>
      <p:ext uri="{BB962C8B-B14F-4D97-AF65-F5344CB8AC3E}">
        <p14:creationId xmlns:p14="http://schemas.microsoft.com/office/powerpoint/2010/main" val="250680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Notes: Compare and contrast the side view</a:t>
            </a:r>
            <a:r>
              <a:rPr lang="en-US" baseline="0" dirty="0" smtClean="0"/>
              <a:t> and the birds eye view with the students. What does </a:t>
            </a:r>
            <a:r>
              <a:rPr lang="en-US" baseline="0" dirty="0" err="1" smtClean="0"/>
              <a:t>Badwater</a:t>
            </a:r>
            <a:r>
              <a:rPr lang="en-US" baseline="0" dirty="0" smtClean="0"/>
              <a:t> look like from the side view? What does </a:t>
            </a:r>
            <a:r>
              <a:rPr lang="en-US" baseline="0" dirty="0" err="1" smtClean="0"/>
              <a:t>Badwater</a:t>
            </a:r>
            <a:r>
              <a:rPr lang="en-US" baseline="0" dirty="0" smtClean="0"/>
              <a:t> look like from the top view?</a:t>
            </a:r>
            <a:endParaRPr lang="en-US" dirty="0"/>
          </a:p>
        </p:txBody>
      </p:sp>
      <p:sp>
        <p:nvSpPr>
          <p:cNvPr id="4" name="Slide Number Placeholder 3"/>
          <p:cNvSpPr>
            <a:spLocks noGrp="1"/>
          </p:cNvSpPr>
          <p:nvPr>
            <p:ph type="sldNum" sz="quarter" idx="10"/>
          </p:nvPr>
        </p:nvSpPr>
        <p:spPr/>
        <p:txBody>
          <a:bodyPr/>
          <a:lstStyle/>
          <a:p>
            <a:fld id="{554F3878-167B-4276-9940-ABA880E79E1B}" type="slidenum">
              <a:rPr lang="en-US" smtClean="0"/>
              <a:t>4</a:t>
            </a:fld>
            <a:endParaRPr lang="en-US"/>
          </a:p>
        </p:txBody>
      </p:sp>
    </p:spTree>
    <p:extLst>
      <p:ext uri="{BB962C8B-B14F-4D97-AF65-F5344CB8AC3E}">
        <p14:creationId xmlns:p14="http://schemas.microsoft.com/office/powerpoint/2010/main" val="579774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a:t>
            </a:r>
            <a:r>
              <a:rPr lang="en-US" baseline="0" dirty="0" smtClean="0"/>
              <a:t> Notes: </a:t>
            </a:r>
            <a:r>
              <a:rPr lang="en-US" dirty="0" smtClean="0"/>
              <a:t>Compare and Contrast the side view to the map view.</a:t>
            </a:r>
            <a:endParaRPr lang="en-US" dirty="0"/>
          </a:p>
        </p:txBody>
      </p:sp>
      <p:sp>
        <p:nvSpPr>
          <p:cNvPr id="4" name="Slide Number Placeholder 3"/>
          <p:cNvSpPr>
            <a:spLocks noGrp="1"/>
          </p:cNvSpPr>
          <p:nvPr>
            <p:ph type="sldNum" sz="quarter" idx="10"/>
          </p:nvPr>
        </p:nvSpPr>
        <p:spPr/>
        <p:txBody>
          <a:bodyPr/>
          <a:lstStyle/>
          <a:p>
            <a:fld id="{554F3878-167B-4276-9940-ABA880E79E1B}" type="slidenum">
              <a:rPr lang="en-US" smtClean="0"/>
              <a:t>7</a:t>
            </a:fld>
            <a:endParaRPr lang="en-US"/>
          </a:p>
        </p:txBody>
      </p:sp>
    </p:spTree>
    <p:extLst>
      <p:ext uri="{BB962C8B-B14F-4D97-AF65-F5344CB8AC3E}">
        <p14:creationId xmlns:p14="http://schemas.microsoft.com/office/powerpoint/2010/main" val="2674316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Notes: Click to make “It is not</a:t>
            </a:r>
            <a:r>
              <a:rPr lang="en-US" baseline="0" dirty="0" smtClean="0"/>
              <a:t> underwater!” appear.</a:t>
            </a:r>
            <a:endParaRPr lang="en-US" dirty="0"/>
          </a:p>
        </p:txBody>
      </p:sp>
      <p:sp>
        <p:nvSpPr>
          <p:cNvPr id="4" name="Slide Number Placeholder 3"/>
          <p:cNvSpPr>
            <a:spLocks noGrp="1"/>
          </p:cNvSpPr>
          <p:nvPr>
            <p:ph type="sldNum" sz="quarter" idx="10"/>
          </p:nvPr>
        </p:nvSpPr>
        <p:spPr/>
        <p:txBody>
          <a:bodyPr/>
          <a:lstStyle/>
          <a:p>
            <a:fld id="{554F3878-167B-4276-9940-ABA880E79E1B}" type="slidenum">
              <a:rPr lang="en-US" smtClean="0"/>
              <a:t>14</a:t>
            </a:fld>
            <a:endParaRPr lang="en-US"/>
          </a:p>
        </p:txBody>
      </p:sp>
    </p:spTree>
    <p:extLst>
      <p:ext uri="{BB962C8B-B14F-4D97-AF65-F5344CB8AC3E}">
        <p14:creationId xmlns:p14="http://schemas.microsoft.com/office/powerpoint/2010/main" val="118419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Note: This photo is taken from Towne</a:t>
            </a:r>
            <a:r>
              <a:rPr lang="en-US" baseline="0" dirty="0" smtClean="0"/>
              <a:t> Pass, where </a:t>
            </a:r>
            <a:r>
              <a:rPr lang="en-US" baseline="0" smtClean="0"/>
              <a:t>the green star is on the map.</a:t>
            </a:r>
            <a:endParaRPr lang="en-US"/>
          </a:p>
        </p:txBody>
      </p:sp>
      <p:sp>
        <p:nvSpPr>
          <p:cNvPr id="4" name="Slide Number Placeholder 3"/>
          <p:cNvSpPr>
            <a:spLocks noGrp="1"/>
          </p:cNvSpPr>
          <p:nvPr>
            <p:ph type="sldNum" sz="quarter" idx="10"/>
          </p:nvPr>
        </p:nvSpPr>
        <p:spPr/>
        <p:txBody>
          <a:bodyPr/>
          <a:lstStyle/>
          <a:p>
            <a:fld id="{554F3878-167B-4276-9940-ABA880E79E1B}" type="slidenum">
              <a:rPr lang="en-US" smtClean="0"/>
              <a:t>16</a:t>
            </a:fld>
            <a:endParaRPr lang="en-US"/>
          </a:p>
        </p:txBody>
      </p:sp>
    </p:spTree>
    <p:extLst>
      <p:ext uri="{BB962C8B-B14F-4D97-AF65-F5344CB8AC3E}">
        <p14:creationId xmlns:p14="http://schemas.microsoft.com/office/powerpoint/2010/main" val="224995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A41919-C271-442B-87F0-259D8F09C38B}"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71F2-767D-439E-826B-5B445C0E46D8}" type="slidenum">
              <a:rPr lang="en-US" smtClean="0"/>
              <a:t>‹#›</a:t>
            </a:fld>
            <a:endParaRPr lang="en-US"/>
          </a:p>
        </p:txBody>
      </p:sp>
    </p:spTree>
    <p:extLst>
      <p:ext uri="{BB962C8B-B14F-4D97-AF65-F5344CB8AC3E}">
        <p14:creationId xmlns:p14="http://schemas.microsoft.com/office/powerpoint/2010/main" val="4026405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41919-C271-442B-87F0-259D8F09C38B}"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71F2-767D-439E-826B-5B445C0E46D8}" type="slidenum">
              <a:rPr lang="en-US" smtClean="0"/>
              <a:t>‹#›</a:t>
            </a:fld>
            <a:endParaRPr lang="en-US"/>
          </a:p>
        </p:txBody>
      </p:sp>
    </p:spTree>
    <p:extLst>
      <p:ext uri="{BB962C8B-B14F-4D97-AF65-F5344CB8AC3E}">
        <p14:creationId xmlns:p14="http://schemas.microsoft.com/office/powerpoint/2010/main" val="6253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41919-C271-442B-87F0-259D8F09C38B}"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71F2-767D-439E-826B-5B445C0E46D8}" type="slidenum">
              <a:rPr lang="en-US" smtClean="0"/>
              <a:t>‹#›</a:t>
            </a:fld>
            <a:endParaRPr lang="en-US"/>
          </a:p>
        </p:txBody>
      </p:sp>
    </p:spTree>
    <p:extLst>
      <p:ext uri="{BB962C8B-B14F-4D97-AF65-F5344CB8AC3E}">
        <p14:creationId xmlns:p14="http://schemas.microsoft.com/office/powerpoint/2010/main" val="1602372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41919-C271-442B-87F0-259D8F09C38B}"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71F2-767D-439E-826B-5B445C0E46D8}" type="slidenum">
              <a:rPr lang="en-US" smtClean="0"/>
              <a:t>‹#›</a:t>
            </a:fld>
            <a:endParaRPr lang="en-US"/>
          </a:p>
        </p:txBody>
      </p:sp>
    </p:spTree>
    <p:extLst>
      <p:ext uri="{BB962C8B-B14F-4D97-AF65-F5344CB8AC3E}">
        <p14:creationId xmlns:p14="http://schemas.microsoft.com/office/powerpoint/2010/main" val="327015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41919-C271-442B-87F0-259D8F09C38B}"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571F2-767D-439E-826B-5B445C0E46D8}" type="slidenum">
              <a:rPr lang="en-US" smtClean="0"/>
              <a:t>‹#›</a:t>
            </a:fld>
            <a:endParaRPr lang="en-US"/>
          </a:p>
        </p:txBody>
      </p:sp>
    </p:spTree>
    <p:extLst>
      <p:ext uri="{BB962C8B-B14F-4D97-AF65-F5344CB8AC3E}">
        <p14:creationId xmlns:p14="http://schemas.microsoft.com/office/powerpoint/2010/main" val="374392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A41919-C271-442B-87F0-259D8F09C38B}" type="datetimeFigureOut">
              <a:rPr lang="en-US" smtClean="0"/>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571F2-767D-439E-826B-5B445C0E46D8}" type="slidenum">
              <a:rPr lang="en-US" smtClean="0"/>
              <a:t>‹#›</a:t>
            </a:fld>
            <a:endParaRPr lang="en-US"/>
          </a:p>
        </p:txBody>
      </p:sp>
    </p:spTree>
    <p:extLst>
      <p:ext uri="{BB962C8B-B14F-4D97-AF65-F5344CB8AC3E}">
        <p14:creationId xmlns:p14="http://schemas.microsoft.com/office/powerpoint/2010/main" val="75902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A41919-C271-442B-87F0-259D8F09C38B}" type="datetimeFigureOut">
              <a:rPr lang="en-US" smtClean="0"/>
              <a:t>7/6/2018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571F2-767D-439E-826B-5B445C0E46D8}" type="slidenum">
              <a:rPr lang="en-US" smtClean="0"/>
              <a:t>‹#›</a:t>
            </a:fld>
            <a:endParaRPr lang="en-US"/>
          </a:p>
        </p:txBody>
      </p:sp>
    </p:spTree>
    <p:extLst>
      <p:ext uri="{BB962C8B-B14F-4D97-AF65-F5344CB8AC3E}">
        <p14:creationId xmlns:p14="http://schemas.microsoft.com/office/powerpoint/2010/main" val="37067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A41919-C271-442B-87F0-259D8F09C38B}" type="datetimeFigureOut">
              <a:rPr lang="en-US" smtClean="0"/>
              <a:t>7/6/2018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571F2-767D-439E-826B-5B445C0E46D8}" type="slidenum">
              <a:rPr lang="en-US" smtClean="0"/>
              <a:t>‹#›</a:t>
            </a:fld>
            <a:endParaRPr lang="en-US"/>
          </a:p>
        </p:txBody>
      </p:sp>
    </p:spTree>
    <p:extLst>
      <p:ext uri="{BB962C8B-B14F-4D97-AF65-F5344CB8AC3E}">
        <p14:creationId xmlns:p14="http://schemas.microsoft.com/office/powerpoint/2010/main" val="2032919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41919-C271-442B-87F0-259D8F09C38B}" type="datetimeFigureOut">
              <a:rPr lang="en-US" smtClean="0"/>
              <a:t>7/6/2018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571F2-767D-439E-826B-5B445C0E46D8}" type="slidenum">
              <a:rPr lang="en-US" smtClean="0"/>
              <a:t>‹#›</a:t>
            </a:fld>
            <a:endParaRPr lang="en-US"/>
          </a:p>
        </p:txBody>
      </p:sp>
    </p:spTree>
    <p:extLst>
      <p:ext uri="{BB962C8B-B14F-4D97-AF65-F5344CB8AC3E}">
        <p14:creationId xmlns:p14="http://schemas.microsoft.com/office/powerpoint/2010/main" val="381896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A41919-C271-442B-87F0-259D8F09C38B}" type="datetimeFigureOut">
              <a:rPr lang="en-US" smtClean="0"/>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571F2-767D-439E-826B-5B445C0E46D8}" type="slidenum">
              <a:rPr lang="en-US" smtClean="0"/>
              <a:t>‹#›</a:t>
            </a:fld>
            <a:endParaRPr lang="en-US"/>
          </a:p>
        </p:txBody>
      </p:sp>
    </p:spTree>
    <p:extLst>
      <p:ext uri="{BB962C8B-B14F-4D97-AF65-F5344CB8AC3E}">
        <p14:creationId xmlns:p14="http://schemas.microsoft.com/office/powerpoint/2010/main" val="300382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A41919-C271-442B-87F0-259D8F09C38B}" type="datetimeFigureOut">
              <a:rPr lang="en-US" smtClean="0"/>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571F2-767D-439E-826B-5B445C0E46D8}" type="slidenum">
              <a:rPr lang="en-US" smtClean="0"/>
              <a:t>‹#›</a:t>
            </a:fld>
            <a:endParaRPr lang="en-US"/>
          </a:p>
        </p:txBody>
      </p:sp>
    </p:spTree>
    <p:extLst>
      <p:ext uri="{BB962C8B-B14F-4D97-AF65-F5344CB8AC3E}">
        <p14:creationId xmlns:p14="http://schemas.microsoft.com/office/powerpoint/2010/main" val="3817001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41919-C271-442B-87F0-259D8F09C38B}" type="datetimeFigureOut">
              <a:rPr lang="en-US" smtClean="0"/>
              <a:t>7/6/2018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571F2-767D-439E-826B-5B445C0E46D8}" type="slidenum">
              <a:rPr lang="en-US" smtClean="0"/>
              <a:t>‹#›</a:t>
            </a:fld>
            <a:endParaRPr lang="en-US"/>
          </a:p>
        </p:txBody>
      </p:sp>
    </p:spTree>
    <p:extLst>
      <p:ext uri="{BB962C8B-B14F-4D97-AF65-F5344CB8AC3E}">
        <p14:creationId xmlns:p14="http://schemas.microsoft.com/office/powerpoint/2010/main" val="958956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 name="TextBox 3"/>
          <p:cNvSpPr txBox="1"/>
          <p:nvPr/>
        </p:nvSpPr>
        <p:spPr>
          <a:xfrm>
            <a:off x="6003930" y="6324600"/>
            <a:ext cx="3062698" cy="369332"/>
          </a:xfrm>
          <a:prstGeom prst="rect">
            <a:avLst/>
          </a:prstGeom>
          <a:noFill/>
        </p:spPr>
        <p:txBody>
          <a:bodyPr wrap="none" rtlCol="0">
            <a:spAutoFit/>
          </a:bodyPr>
          <a:lstStyle/>
          <a:p>
            <a:r>
              <a:rPr lang="en-US" dirty="0"/>
              <a:t>Background photo credit USGS</a:t>
            </a:r>
          </a:p>
        </p:txBody>
      </p:sp>
      <p:sp>
        <p:nvSpPr>
          <p:cNvPr id="3" name="Subtitle 2"/>
          <p:cNvSpPr>
            <a:spLocks noGrp="1"/>
          </p:cNvSpPr>
          <p:nvPr>
            <p:ph type="subTitle" idx="1"/>
          </p:nvPr>
        </p:nvSpPr>
        <p:spPr/>
        <p:txBody>
          <a:bodyPr/>
          <a:lstStyle/>
          <a:p>
            <a:r>
              <a:rPr lang="en-US" dirty="0">
                <a:solidFill>
                  <a:schemeClr val="tx1">
                    <a:lumMod val="65000"/>
                    <a:lumOff val="35000"/>
                  </a:schemeClr>
                </a:solidFill>
                <a:latin typeface="Arial" panose="020B0604020202020204" pitchFamily="34" charset="0"/>
                <a:cs typeface="Arial" panose="020B0604020202020204" pitchFamily="34" charset="0"/>
              </a:rPr>
              <a:t>Death Valley National Park</a:t>
            </a:r>
          </a:p>
        </p:txBody>
      </p:sp>
      <p:sp>
        <p:nvSpPr>
          <p:cNvPr id="2" name="Title 1"/>
          <p:cNvSpPr>
            <a:spLocks noGrp="1"/>
          </p:cNvSpPr>
          <p:nvPr>
            <p:ph type="ctrTitle"/>
          </p:nvPr>
        </p:nvSpPr>
        <p:spPr/>
        <p:txBody>
          <a:bodyPr/>
          <a:lstStyle/>
          <a:p>
            <a:r>
              <a:rPr lang="en-US" smtClean="0">
                <a:latin typeface="Arial" panose="020B0604020202020204" pitchFamily="34" charset="0"/>
                <a:cs typeface="Arial" panose="020B0604020202020204" pitchFamily="34" charset="0"/>
              </a:rPr>
              <a:t>Elevation and </a:t>
            </a:r>
            <a:br>
              <a:rPr lang="en-US" smtClean="0">
                <a:latin typeface="Arial" panose="020B0604020202020204" pitchFamily="34" charset="0"/>
                <a:cs typeface="Arial" panose="020B0604020202020204" pitchFamily="34" charset="0"/>
              </a:rPr>
            </a:br>
            <a:r>
              <a:rPr lang="en-US" smtClean="0">
                <a:latin typeface="Arial" panose="020B0604020202020204" pitchFamily="34" charset="0"/>
                <a:cs typeface="Arial" panose="020B0604020202020204" pitchFamily="34" charset="0"/>
              </a:rPr>
              <a:t>Topographic </a:t>
            </a:r>
            <a:r>
              <a:rPr lang="en-US" dirty="0">
                <a:latin typeface="Arial" panose="020B0604020202020204" pitchFamily="34" charset="0"/>
                <a:cs typeface="Arial" panose="020B0604020202020204" pitchFamily="34" charset="0"/>
              </a:rPr>
              <a:t>Maps</a:t>
            </a:r>
          </a:p>
        </p:txBody>
      </p:sp>
    </p:spTree>
    <p:extLst>
      <p:ext uri="{BB962C8B-B14F-4D97-AF65-F5344CB8AC3E}">
        <p14:creationId xmlns:p14="http://schemas.microsoft.com/office/powerpoint/2010/main" val="380886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926497"/>
            <a:ext cx="5181600"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Map made with http://contourmapcreator.urgr8.ch/</a:t>
            </a:r>
          </a:p>
        </p:txBody>
      </p:sp>
      <p:sp>
        <p:nvSpPr>
          <p:cNvPr id="9" name="Content Placeholder 8"/>
          <p:cNvSpPr>
            <a:spLocks noGrp="1"/>
          </p:cNvSpPr>
          <p:nvPr>
            <p:ph sz="half" idx="2"/>
          </p:nvPr>
        </p:nvSpPr>
        <p:spPr>
          <a:xfrm>
            <a:off x="4724400" y="2377280"/>
            <a:ext cx="3581400" cy="2971801"/>
          </a:xfrm>
        </p:spPr>
        <p:txBody>
          <a:bodyPr>
            <a:normAutofit/>
          </a:bodyPr>
          <a:lstStyle/>
          <a:p>
            <a:pPr marL="0" indent="0">
              <a:buNone/>
            </a:pPr>
            <a:r>
              <a:rPr lang="en-US" sz="3000" dirty="0" smtClean="0">
                <a:latin typeface="Arial" panose="020B0604020202020204" pitchFamily="34" charset="0"/>
                <a:cs typeface="Arial" panose="020B0604020202020204" pitchFamily="34" charset="0"/>
              </a:rPr>
              <a:t>“Sea level” is a term </a:t>
            </a:r>
            <a:r>
              <a:rPr lang="en-US" sz="3000" dirty="0">
                <a:latin typeface="Arial" panose="020B0604020202020204" pitchFamily="34" charset="0"/>
                <a:cs typeface="Arial" panose="020B0604020202020204" pitchFamily="34" charset="0"/>
              </a:rPr>
              <a:t>used </a:t>
            </a:r>
            <a:r>
              <a:rPr lang="en-US" sz="3000" dirty="0" smtClean="0">
                <a:latin typeface="Arial" panose="020B0604020202020204" pitchFamily="34" charset="0"/>
                <a:cs typeface="Arial" panose="020B0604020202020204" pitchFamily="34" charset="0"/>
              </a:rPr>
              <a:t>to calculate </a:t>
            </a:r>
            <a:r>
              <a:rPr lang="en-US" sz="3000" dirty="0">
                <a:latin typeface="Arial" panose="020B0604020202020204" pitchFamily="34" charset="0"/>
                <a:cs typeface="Arial" panose="020B0604020202020204" pitchFamily="34" charset="0"/>
              </a:rPr>
              <a:t>the height of landforms such as hills, mountains, and salt flats.</a:t>
            </a:r>
          </a:p>
        </p:txBody>
      </p:sp>
      <p:pic>
        <p:nvPicPr>
          <p:cNvPr id="8" name="Content Placeholder 7" descr="A topographical map that represents the Furnace Creek and Towne Pass are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3881"/>
            <a:ext cx="4038600" cy="4038600"/>
          </a:xfrm>
          <a:ln w="28575">
            <a:solidFill>
              <a:schemeClr val="tx1"/>
            </a:solidFill>
          </a:ln>
        </p:spPr>
      </p:pic>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Sea Level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12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2600" y="5470482"/>
            <a:ext cx="1896225" cy="369332"/>
          </a:xfrm>
          <a:prstGeom prst="rect">
            <a:avLst/>
          </a:prstGeom>
          <a:noFill/>
        </p:spPr>
        <p:txBody>
          <a:bodyPr wrap="none" rtlCol="0">
            <a:spAutoFit/>
          </a:bodyPr>
          <a:lstStyle/>
          <a:p>
            <a:r>
              <a:rPr lang="en-US" dirty="0" smtClean="0"/>
              <a:t>Photo </a:t>
            </a:r>
            <a:r>
              <a:rPr lang="en-US" dirty="0"/>
              <a:t>credit USGS</a:t>
            </a:r>
          </a:p>
        </p:txBody>
      </p:sp>
      <p:pic>
        <p:nvPicPr>
          <p:cNvPr id="14" name="Picture 13" descr="A diagram shows the elevation (from west to east) of the Argus Ranger, Panamint Valley, Panamint Range, Telescope Peak, Death Valley, Badwater, Amargosa Range, and Amargosa Desert. The elevation of Telescope peak is 11049 feet (3368 meters), and the elevation of Badwater is -282 feet (-86 met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98" y="1871337"/>
            <a:ext cx="7895004" cy="3115326"/>
          </a:xfrm>
          <a:prstGeom prst="rect">
            <a:avLst/>
          </a:prstGeom>
        </p:spPr>
      </p:pic>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Point out “sea level” on this diagram</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4039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926497"/>
            <a:ext cx="5181600"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Map made with http://contourmapcreator.urgr8.ch/</a:t>
            </a:r>
          </a:p>
        </p:txBody>
      </p:sp>
      <p:sp>
        <p:nvSpPr>
          <p:cNvPr id="9" name="Content Placeholder 8"/>
          <p:cNvSpPr>
            <a:spLocks noGrp="1"/>
          </p:cNvSpPr>
          <p:nvPr>
            <p:ph sz="half" idx="2"/>
          </p:nvPr>
        </p:nvSpPr>
        <p:spPr>
          <a:xfrm>
            <a:off x="4724400" y="1600199"/>
            <a:ext cx="4191000" cy="4525963"/>
          </a:xfrm>
        </p:spPr>
        <p:txBody>
          <a:bodyPr>
            <a:normAutofit/>
          </a:bodyPr>
          <a:lstStyle/>
          <a:p>
            <a:pPr marL="0" indent="0">
              <a:buNone/>
            </a:pPr>
            <a:r>
              <a:rPr lang="en-US" sz="3000" dirty="0" smtClean="0">
                <a:latin typeface="Arial" panose="020B0604020202020204" pitchFamily="34" charset="0"/>
                <a:cs typeface="Arial" panose="020B0604020202020204" pitchFamily="34" charset="0"/>
              </a:rPr>
              <a:t>Furnace Creek is </a:t>
            </a:r>
          </a:p>
          <a:p>
            <a:pPr marL="0" indent="0">
              <a:buNone/>
            </a:pPr>
            <a:r>
              <a:rPr lang="en-US" sz="3000" dirty="0" smtClean="0">
                <a:latin typeface="Arial" panose="020B0604020202020204" pitchFamily="34" charset="0"/>
                <a:cs typeface="Arial" panose="020B0604020202020204" pitchFamily="34" charset="0"/>
              </a:rPr>
              <a:t>-190 </a:t>
            </a:r>
            <a:r>
              <a:rPr lang="en-US" sz="3000" dirty="0" err="1" smtClean="0">
                <a:latin typeface="Arial" panose="020B0604020202020204" pitchFamily="34" charset="0"/>
                <a:cs typeface="Arial" panose="020B0604020202020204" pitchFamily="34" charset="0"/>
              </a:rPr>
              <a:t>ft</a:t>
            </a:r>
            <a:endParaRPr lang="en-US" sz="3000" dirty="0" smtClean="0">
              <a:latin typeface="Arial" panose="020B0604020202020204" pitchFamily="34" charset="0"/>
              <a:cs typeface="Arial" panose="020B0604020202020204" pitchFamily="34" charset="0"/>
            </a:endParaRPr>
          </a:p>
          <a:p>
            <a:pPr marL="0" indent="0">
              <a:buNone/>
            </a:pPr>
            <a:endParaRPr lang="en-US" sz="3000" dirty="0" smtClean="0">
              <a:latin typeface="Arial" panose="020B0604020202020204" pitchFamily="34" charset="0"/>
              <a:cs typeface="Arial" panose="020B0604020202020204" pitchFamily="34" charset="0"/>
            </a:endParaRPr>
          </a:p>
          <a:p>
            <a:pPr marL="0" indent="0">
              <a:buNone/>
            </a:pPr>
            <a:r>
              <a:rPr lang="en-US" sz="3000" dirty="0" smtClean="0">
                <a:latin typeface="Arial" panose="020B0604020202020204" pitchFamily="34" charset="0"/>
                <a:cs typeface="Arial" panose="020B0604020202020204" pitchFamily="34" charset="0"/>
              </a:rPr>
              <a:t>We can read the </a:t>
            </a:r>
            <a:r>
              <a:rPr lang="en-US" sz="3000" dirty="0" smtClean="0">
                <a:solidFill>
                  <a:srgbClr val="FF0000"/>
                </a:solidFill>
                <a:latin typeface="Arial" panose="020B0604020202020204" pitchFamily="34" charset="0"/>
                <a:cs typeface="Arial" panose="020B0604020202020204" pitchFamily="34" charset="0"/>
              </a:rPr>
              <a:t>–</a:t>
            </a:r>
            <a:r>
              <a:rPr lang="en-US" sz="3000" dirty="0" smtClean="0">
                <a:latin typeface="Arial" panose="020B0604020202020204" pitchFamily="34" charset="0"/>
                <a:cs typeface="Arial" panose="020B0604020202020204" pitchFamily="34" charset="0"/>
              </a:rPr>
              <a:t> sign as “below”</a:t>
            </a:r>
            <a:endParaRPr lang="en-US" sz="3000" dirty="0">
              <a:latin typeface="Arial" panose="020B0604020202020204" pitchFamily="34" charset="0"/>
              <a:cs typeface="Arial" panose="020B0604020202020204" pitchFamily="34" charset="0"/>
            </a:endParaRPr>
          </a:p>
        </p:txBody>
      </p:sp>
      <p:pic>
        <p:nvPicPr>
          <p:cNvPr id="8" name="Content Placeholder 7" descr="A topographical map that represents the Furnace Creek and Towne Pass are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3881"/>
            <a:ext cx="4038600" cy="4038600"/>
          </a:xfrm>
          <a:ln w="28575">
            <a:solidFill>
              <a:schemeClr val="tx1"/>
            </a:solidFill>
          </a:ln>
        </p:spPr>
      </p:pic>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Reading Sea Level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694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926497"/>
            <a:ext cx="5181600"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Map made with http://contourmapcreator.urgr8.ch/</a:t>
            </a:r>
          </a:p>
        </p:txBody>
      </p:sp>
      <p:sp>
        <p:nvSpPr>
          <p:cNvPr id="9" name="Content Placeholder 8"/>
          <p:cNvSpPr>
            <a:spLocks noGrp="1"/>
          </p:cNvSpPr>
          <p:nvPr>
            <p:ph sz="half" idx="2"/>
          </p:nvPr>
        </p:nvSpPr>
        <p:spPr>
          <a:xfrm>
            <a:off x="4724400" y="1600199"/>
            <a:ext cx="4191000" cy="4525963"/>
          </a:xfrm>
        </p:spPr>
        <p:txBody>
          <a:bodyPr>
            <a:normAutofit/>
          </a:bodyPr>
          <a:lstStyle/>
          <a:p>
            <a:pPr marL="0" indent="0">
              <a:buNone/>
            </a:pPr>
            <a:r>
              <a:rPr lang="en-US" sz="3000" dirty="0" smtClean="0">
                <a:latin typeface="Arial" panose="020B0604020202020204" pitchFamily="34" charset="0"/>
                <a:cs typeface="Arial" panose="020B0604020202020204" pitchFamily="34" charset="0"/>
              </a:rPr>
              <a:t>Furnace Creek is </a:t>
            </a:r>
          </a:p>
          <a:p>
            <a:pPr marL="0" indent="0">
              <a:buNone/>
            </a:pPr>
            <a:r>
              <a:rPr lang="en-US" sz="3000" dirty="0" smtClean="0">
                <a:solidFill>
                  <a:srgbClr val="FF0000"/>
                </a:solidFill>
                <a:latin typeface="Arial" panose="020B0604020202020204" pitchFamily="34" charset="0"/>
                <a:cs typeface="Arial" panose="020B0604020202020204" pitchFamily="34" charset="0"/>
              </a:rPr>
              <a:t>-</a:t>
            </a:r>
            <a:r>
              <a:rPr lang="en-US" sz="3000" dirty="0" smtClean="0">
                <a:latin typeface="Arial" panose="020B0604020202020204" pitchFamily="34" charset="0"/>
                <a:cs typeface="Arial" panose="020B0604020202020204" pitchFamily="34" charset="0"/>
              </a:rPr>
              <a:t>190 </a:t>
            </a:r>
            <a:r>
              <a:rPr lang="en-US" sz="3000" dirty="0" err="1" smtClean="0">
                <a:latin typeface="Arial" panose="020B0604020202020204" pitchFamily="34" charset="0"/>
                <a:cs typeface="Arial" panose="020B0604020202020204" pitchFamily="34" charset="0"/>
              </a:rPr>
              <a:t>ft</a:t>
            </a:r>
            <a:endParaRPr lang="en-US" sz="3000" dirty="0" smtClean="0">
              <a:latin typeface="Arial" panose="020B0604020202020204" pitchFamily="34" charset="0"/>
              <a:cs typeface="Arial" panose="020B0604020202020204" pitchFamily="34" charset="0"/>
            </a:endParaRPr>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sz="3000" dirty="0" smtClean="0">
                <a:latin typeface="Arial" panose="020B0604020202020204" pitchFamily="34" charset="0"/>
                <a:cs typeface="Arial" panose="020B0604020202020204" pitchFamily="34" charset="0"/>
              </a:rPr>
              <a:t>We would say:</a:t>
            </a:r>
          </a:p>
          <a:p>
            <a:pPr marL="0" indent="0">
              <a:buNone/>
            </a:pPr>
            <a:r>
              <a:rPr lang="en-US" sz="3000" dirty="0" smtClean="0">
                <a:latin typeface="Arial" panose="020B0604020202020204" pitchFamily="34" charset="0"/>
                <a:cs typeface="Arial" panose="020B0604020202020204" pitchFamily="34" charset="0"/>
              </a:rPr>
              <a:t>The elevation of Furnace Creek is </a:t>
            </a:r>
          </a:p>
          <a:p>
            <a:pPr marL="0" indent="0">
              <a:buNone/>
            </a:pPr>
            <a:r>
              <a:rPr lang="en-US" sz="3000" dirty="0" smtClean="0">
                <a:latin typeface="Arial" panose="020B0604020202020204" pitchFamily="34" charset="0"/>
                <a:cs typeface="Arial" panose="020B0604020202020204" pitchFamily="34" charset="0"/>
              </a:rPr>
              <a:t>190 feet </a:t>
            </a:r>
          </a:p>
          <a:p>
            <a:pPr marL="0" indent="0">
              <a:buNone/>
            </a:pPr>
            <a:r>
              <a:rPr lang="en-US" sz="3000" b="1" dirty="0" smtClean="0">
                <a:solidFill>
                  <a:srgbClr val="FF0000"/>
                </a:solidFill>
                <a:latin typeface="Arial" panose="020B0604020202020204" pitchFamily="34" charset="0"/>
                <a:cs typeface="Arial" panose="020B0604020202020204" pitchFamily="34" charset="0"/>
              </a:rPr>
              <a:t>BELOW</a:t>
            </a:r>
            <a:r>
              <a:rPr lang="en-US" sz="3000" dirty="0" smtClean="0">
                <a:solidFill>
                  <a:srgbClr val="FF0000"/>
                </a:solidFill>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sea level.</a:t>
            </a:r>
          </a:p>
        </p:txBody>
      </p:sp>
      <p:pic>
        <p:nvPicPr>
          <p:cNvPr id="8" name="Content Placeholder 7" descr="A topographical map that represents the Furnace Creek and Towne Pass are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3881"/>
            <a:ext cx="4038600" cy="4038600"/>
          </a:xfrm>
          <a:ln w="28575">
            <a:solidFill>
              <a:schemeClr val="tx1"/>
            </a:solidFill>
          </a:ln>
        </p:spPr>
      </p:pic>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Reading Sea Level…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175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62200" y="5509121"/>
            <a:ext cx="5144357" cy="769441"/>
          </a:xfrm>
          <a:prstGeom prst="rect">
            <a:avLst/>
          </a:prstGeom>
        </p:spPr>
        <p:txBody>
          <a:bodyPr wrap="none">
            <a:spAutoFit/>
          </a:bodyPr>
          <a:lstStyle/>
          <a:p>
            <a:r>
              <a:rPr lang="en-US" sz="4400" dirty="0">
                <a:latin typeface="Arial" panose="020B0604020202020204" pitchFamily="34" charset="0"/>
                <a:cs typeface="Arial" panose="020B0604020202020204" pitchFamily="34" charset="0"/>
              </a:rPr>
              <a:t>It is not underwater!</a:t>
            </a:r>
          </a:p>
        </p:txBody>
      </p:sp>
      <p:sp>
        <p:nvSpPr>
          <p:cNvPr id="9" name="Content Placeholder 8"/>
          <p:cNvSpPr>
            <a:spLocks noGrp="1"/>
          </p:cNvSpPr>
          <p:nvPr>
            <p:ph sz="half" idx="2"/>
          </p:nvPr>
        </p:nvSpPr>
        <p:spPr>
          <a:xfrm>
            <a:off x="5562600" y="2590800"/>
            <a:ext cx="3352800" cy="2514600"/>
          </a:xfrm>
        </p:spPr>
        <p:txBody>
          <a:bodyPr>
            <a:normAutofit/>
          </a:bodyPr>
          <a:lstStyle/>
          <a:p>
            <a:pPr marL="0" indent="0">
              <a:buNone/>
            </a:pPr>
            <a:r>
              <a:rPr lang="en-US" sz="3000" dirty="0" smtClean="0">
                <a:latin typeface="Arial" panose="020B0604020202020204" pitchFamily="34" charset="0"/>
                <a:cs typeface="Arial" panose="020B0604020202020204" pitchFamily="34" charset="0"/>
              </a:rPr>
              <a:t>In Death Valley, the visitor center is at Furnace Creek, 190 feet </a:t>
            </a:r>
            <a:r>
              <a:rPr lang="en-US" sz="3000" b="1" dirty="0" smtClean="0">
                <a:latin typeface="Arial" panose="020B0604020202020204" pitchFamily="34" charset="0"/>
                <a:cs typeface="Arial" panose="020B0604020202020204" pitchFamily="34" charset="0"/>
              </a:rPr>
              <a:t>BELOW</a:t>
            </a:r>
            <a:r>
              <a:rPr lang="en-US" sz="3000" dirty="0" smtClean="0">
                <a:latin typeface="Arial" panose="020B0604020202020204" pitchFamily="34" charset="0"/>
                <a:cs typeface="Arial" panose="020B0604020202020204" pitchFamily="34" charset="0"/>
              </a:rPr>
              <a:t> sea level.</a:t>
            </a:r>
          </a:p>
          <a:p>
            <a:pPr marL="0" indent="0">
              <a:buNone/>
            </a:pPr>
            <a:endParaRPr lang="en-US" sz="3000" dirty="0">
              <a:latin typeface="Arial" panose="020B0604020202020204" pitchFamily="34" charset="0"/>
              <a:cs typeface="Arial" panose="020B0604020202020204" pitchFamily="34" charset="0"/>
            </a:endParaRPr>
          </a:p>
        </p:txBody>
      </p:sp>
      <p:pic>
        <p:nvPicPr>
          <p:cNvPr id="1026" name="Picture 2" descr="A brick building with a large digital thermometer in front of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4581554" cy="305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Sea Level at Furnace Creek</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599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926497"/>
            <a:ext cx="5181600"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Map made with http://contourmapcreator.urgr8.ch/</a:t>
            </a:r>
          </a:p>
        </p:txBody>
      </p:sp>
      <p:sp>
        <p:nvSpPr>
          <p:cNvPr id="7" name="Content Placeholder 8"/>
          <p:cNvSpPr>
            <a:spLocks noGrp="1"/>
          </p:cNvSpPr>
          <p:nvPr>
            <p:ph sz="half" idx="2"/>
          </p:nvPr>
        </p:nvSpPr>
        <p:spPr>
          <a:xfrm>
            <a:off x="4724400" y="1600199"/>
            <a:ext cx="4191000" cy="4525963"/>
          </a:xfrm>
        </p:spPr>
        <p:txBody>
          <a:bodyPr>
            <a:normAutofit/>
          </a:bodyPr>
          <a:lstStyle/>
          <a:p>
            <a:pPr marL="0" indent="0">
              <a:buNone/>
            </a:pPr>
            <a:r>
              <a:rPr lang="en-US" sz="3000" dirty="0" smtClean="0">
                <a:latin typeface="Arial" panose="020B0604020202020204" pitchFamily="34" charset="0"/>
                <a:cs typeface="Arial" panose="020B0604020202020204" pitchFamily="34" charset="0"/>
              </a:rPr>
              <a:t>Pinto Peak</a:t>
            </a:r>
          </a:p>
          <a:p>
            <a:pPr marL="0" indent="0">
              <a:buNone/>
            </a:pPr>
            <a:r>
              <a:rPr lang="en-US" sz="3000" dirty="0" smtClean="0">
                <a:latin typeface="Arial" panose="020B0604020202020204" pitchFamily="34" charset="0"/>
                <a:cs typeface="Arial" panose="020B0604020202020204" pitchFamily="34" charset="0"/>
              </a:rPr>
              <a:t>is 7,508 </a:t>
            </a:r>
            <a:r>
              <a:rPr lang="en-US" sz="3000" dirty="0" err="1" smtClean="0">
                <a:latin typeface="Arial" panose="020B0604020202020204" pitchFamily="34" charset="0"/>
                <a:cs typeface="Arial" panose="020B0604020202020204" pitchFamily="34" charset="0"/>
              </a:rPr>
              <a:t>ft</a:t>
            </a:r>
            <a:endParaRPr lang="en-US" sz="3000" dirty="0" smtClean="0">
              <a:latin typeface="Arial" panose="020B0604020202020204" pitchFamily="34" charset="0"/>
              <a:cs typeface="Arial" panose="020B0604020202020204" pitchFamily="34" charset="0"/>
            </a:endParaRPr>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sz="3000" dirty="0" smtClean="0">
                <a:latin typeface="Arial" panose="020B0604020202020204" pitchFamily="34" charset="0"/>
                <a:cs typeface="Arial" panose="020B0604020202020204" pitchFamily="34" charset="0"/>
              </a:rPr>
              <a:t>We would say:</a:t>
            </a:r>
          </a:p>
          <a:p>
            <a:pPr marL="0" indent="0">
              <a:buNone/>
            </a:pPr>
            <a:r>
              <a:rPr lang="en-US" sz="3000" dirty="0" smtClean="0">
                <a:latin typeface="Arial" panose="020B0604020202020204" pitchFamily="34" charset="0"/>
                <a:cs typeface="Arial" panose="020B0604020202020204" pitchFamily="34" charset="0"/>
              </a:rPr>
              <a:t>The elevation of Pinto Peak is 7,508 feet </a:t>
            </a:r>
          </a:p>
          <a:p>
            <a:pPr marL="0" indent="0">
              <a:buNone/>
            </a:pPr>
            <a:r>
              <a:rPr lang="en-US" sz="3000" b="1" dirty="0" smtClean="0">
                <a:latin typeface="Arial" panose="020B0604020202020204" pitchFamily="34" charset="0"/>
                <a:cs typeface="Arial" panose="020B0604020202020204" pitchFamily="34" charset="0"/>
              </a:rPr>
              <a:t>ABOVE </a:t>
            </a:r>
            <a:r>
              <a:rPr lang="en-US" sz="3000" dirty="0" smtClean="0">
                <a:latin typeface="Arial" panose="020B0604020202020204" pitchFamily="34" charset="0"/>
                <a:cs typeface="Arial" panose="020B0604020202020204" pitchFamily="34" charset="0"/>
              </a:rPr>
              <a:t>sea level.</a:t>
            </a:r>
          </a:p>
        </p:txBody>
      </p:sp>
      <p:pic>
        <p:nvPicPr>
          <p:cNvPr id="8" name="Content Placeholder 7" descr="A topographical map that represents the Furnace Creek and Towne Pass are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3881"/>
            <a:ext cx="4038600" cy="4038600"/>
          </a:xfrm>
          <a:ln w="28575">
            <a:solidFill>
              <a:schemeClr val="tx1"/>
            </a:solidFill>
          </a:ln>
        </p:spPr>
      </p:pic>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Reading Sea Level….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1088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8"/>
          <p:cNvSpPr>
            <a:spLocks noGrp="1"/>
          </p:cNvSpPr>
          <p:nvPr>
            <p:ph sz="half" idx="2"/>
          </p:nvPr>
        </p:nvSpPr>
        <p:spPr>
          <a:xfrm>
            <a:off x="4724400" y="1600199"/>
            <a:ext cx="4191000" cy="4525963"/>
          </a:xfrm>
        </p:spPr>
        <p:txBody>
          <a:bodyPr>
            <a:normAutofit/>
          </a:bodyPr>
          <a:lstStyle/>
          <a:p>
            <a:pPr marL="0" indent="0">
              <a:buNone/>
            </a:pPr>
            <a:r>
              <a:rPr lang="en-US" sz="3000" dirty="0" smtClean="0">
                <a:latin typeface="Arial" panose="020B0604020202020204" pitchFamily="34" charset="0"/>
                <a:cs typeface="Arial" panose="020B0604020202020204" pitchFamily="34" charset="0"/>
              </a:rPr>
              <a:t>Pinto Peak</a:t>
            </a:r>
          </a:p>
          <a:p>
            <a:pPr marL="0" indent="0">
              <a:buNone/>
            </a:pPr>
            <a:r>
              <a:rPr lang="en-US" sz="3000" dirty="0" smtClean="0">
                <a:latin typeface="Arial" panose="020B0604020202020204" pitchFamily="34" charset="0"/>
                <a:cs typeface="Arial" panose="020B0604020202020204" pitchFamily="34" charset="0"/>
              </a:rPr>
              <a:t>is 7,508 </a:t>
            </a:r>
            <a:r>
              <a:rPr lang="en-US" sz="3000" dirty="0" err="1" smtClean="0">
                <a:latin typeface="Arial" panose="020B0604020202020204" pitchFamily="34" charset="0"/>
                <a:cs typeface="Arial" panose="020B0604020202020204" pitchFamily="34" charset="0"/>
              </a:rPr>
              <a:t>ft</a:t>
            </a:r>
            <a:endParaRPr lang="en-US" sz="3000" dirty="0" smtClean="0">
              <a:latin typeface="Arial" panose="020B0604020202020204" pitchFamily="34" charset="0"/>
              <a:cs typeface="Arial" panose="020B0604020202020204" pitchFamily="34" charset="0"/>
            </a:endParaRPr>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sz="3000" dirty="0" smtClean="0">
                <a:latin typeface="Arial" panose="020B0604020202020204" pitchFamily="34" charset="0"/>
                <a:cs typeface="Arial" panose="020B0604020202020204" pitchFamily="34" charset="0"/>
              </a:rPr>
              <a:t>We would say:</a:t>
            </a:r>
          </a:p>
          <a:p>
            <a:pPr marL="0" indent="0">
              <a:buNone/>
            </a:pPr>
            <a:r>
              <a:rPr lang="en-US" sz="3000" dirty="0" smtClean="0">
                <a:latin typeface="Arial" panose="020B0604020202020204" pitchFamily="34" charset="0"/>
                <a:cs typeface="Arial" panose="020B0604020202020204" pitchFamily="34" charset="0"/>
              </a:rPr>
              <a:t>The elevation of Pinto Peak is 7,508 feet </a:t>
            </a:r>
          </a:p>
          <a:p>
            <a:pPr marL="0" indent="0">
              <a:buNone/>
            </a:pPr>
            <a:r>
              <a:rPr lang="en-US" sz="3000" b="1" dirty="0" smtClean="0">
                <a:latin typeface="Arial" panose="020B0604020202020204" pitchFamily="34" charset="0"/>
                <a:cs typeface="Arial" panose="020B0604020202020204" pitchFamily="34" charset="0"/>
              </a:rPr>
              <a:t>ABOVE </a:t>
            </a:r>
            <a:r>
              <a:rPr lang="en-US" sz="3000" dirty="0" smtClean="0">
                <a:latin typeface="Arial" panose="020B0604020202020204" pitchFamily="34" charset="0"/>
                <a:cs typeface="Arial" panose="020B0604020202020204" pitchFamily="34" charset="0"/>
              </a:rPr>
              <a:t>sea level.</a:t>
            </a:r>
          </a:p>
        </p:txBody>
      </p:sp>
      <p:pic>
        <p:nvPicPr>
          <p:cNvPr id="5" name="Picture 4" descr="A mountain with sloping sides and a road in the fore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905000"/>
            <a:ext cx="4165600" cy="3124200"/>
          </a:xfrm>
          <a:prstGeom prst="rect">
            <a:avLst/>
          </a:prstGeom>
        </p:spPr>
      </p:pic>
      <p:sp>
        <p:nvSpPr>
          <p:cNvPr id="6" name="Down Arrow 5" descr="Decorative Arrow"/>
          <p:cNvSpPr/>
          <p:nvPr/>
        </p:nvSpPr>
        <p:spPr>
          <a:xfrm rot="3619764">
            <a:off x="3111797" y="1454740"/>
            <a:ext cx="558800" cy="1524000"/>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Reading Sea Level…..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289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926497"/>
            <a:ext cx="5181600"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Map made with http://contourmapcreator.urgr8.ch/</a:t>
            </a:r>
          </a:p>
        </p:txBody>
      </p:sp>
      <p:sp>
        <p:nvSpPr>
          <p:cNvPr id="9" name="Content Placeholder 8"/>
          <p:cNvSpPr>
            <a:spLocks noGrp="1"/>
          </p:cNvSpPr>
          <p:nvPr>
            <p:ph sz="half" idx="2"/>
          </p:nvPr>
        </p:nvSpPr>
        <p:spPr>
          <a:xfrm>
            <a:off x="4724400" y="1600199"/>
            <a:ext cx="4191000" cy="4525963"/>
          </a:xfrm>
        </p:spPr>
        <p:txBody>
          <a:bodyPr>
            <a:normAutofit/>
          </a:bodyPr>
          <a:lstStyle/>
          <a:p>
            <a:pPr marL="0" indent="0">
              <a:buNone/>
            </a:pPr>
            <a:r>
              <a:rPr lang="en-US" sz="3000" dirty="0" smtClean="0">
                <a:latin typeface="Arial" panose="020B0604020202020204" pitchFamily="34" charset="0"/>
                <a:cs typeface="Arial" panose="020B0604020202020204" pitchFamily="34" charset="0"/>
              </a:rPr>
              <a:t>Towne Pass </a:t>
            </a:r>
          </a:p>
          <a:p>
            <a:pPr marL="0" indent="0">
              <a:buNone/>
            </a:pPr>
            <a:r>
              <a:rPr lang="en-US" sz="3000" dirty="0" smtClean="0">
                <a:latin typeface="Arial" panose="020B0604020202020204" pitchFamily="34" charset="0"/>
                <a:cs typeface="Arial" panose="020B0604020202020204" pitchFamily="34" charset="0"/>
              </a:rPr>
              <a:t>is 4,956 </a:t>
            </a:r>
            <a:r>
              <a:rPr lang="en-US" sz="3000" dirty="0" err="1" smtClean="0">
                <a:latin typeface="Arial" panose="020B0604020202020204" pitchFamily="34" charset="0"/>
                <a:cs typeface="Arial" panose="020B0604020202020204" pitchFamily="34" charset="0"/>
              </a:rPr>
              <a:t>ft</a:t>
            </a:r>
            <a:endParaRPr lang="en-US" sz="3000" dirty="0" smtClean="0">
              <a:latin typeface="Arial" panose="020B0604020202020204" pitchFamily="34" charset="0"/>
              <a:cs typeface="Arial" panose="020B0604020202020204" pitchFamily="34" charset="0"/>
            </a:endParaRPr>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sz="3000" dirty="0" smtClean="0">
                <a:latin typeface="Arial" panose="020B0604020202020204" pitchFamily="34" charset="0"/>
                <a:cs typeface="Arial" panose="020B0604020202020204" pitchFamily="34" charset="0"/>
              </a:rPr>
              <a:t>We would say:</a:t>
            </a:r>
          </a:p>
          <a:p>
            <a:pPr marL="0" indent="0">
              <a:buNone/>
            </a:pPr>
            <a:r>
              <a:rPr lang="en-US" sz="3000" dirty="0" smtClean="0">
                <a:latin typeface="Arial" panose="020B0604020202020204" pitchFamily="34" charset="0"/>
                <a:cs typeface="Arial" panose="020B0604020202020204" pitchFamily="34" charset="0"/>
              </a:rPr>
              <a:t>The elevation of Towne Pass is _______ feet </a:t>
            </a:r>
          </a:p>
          <a:p>
            <a:pPr marL="0" indent="0">
              <a:buNone/>
            </a:pPr>
            <a:r>
              <a:rPr lang="en-US" sz="3000" dirty="0" smtClean="0">
                <a:latin typeface="Arial" panose="020B0604020202020204" pitchFamily="34" charset="0"/>
                <a:cs typeface="Arial" panose="020B0604020202020204" pitchFamily="34" charset="0"/>
              </a:rPr>
              <a:t>_______ sea level.</a:t>
            </a:r>
          </a:p>
        </p:txBody>
      </p:sp>
      <p:pic>
        <p:nvPicPr>
          <p:cNvPr id="8" name="Content Placeholder 7" descr="A topographical map that represents the Furnace Creek and Towne Pass are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3881"/>
            <a:ext cx="4038600" cy="4038600"/>
          </a:xfrm>
          <a:ln w="28575">
            <a:solidFill>
              <a:schemeClr val="tx1"/>
            </a:solidFill>
          </a:ln>
        </p:spPr>
      </p:pic>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Can you complete the sentence?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911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926497"/>
            <a:ext cx="5181600"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Map made with http://contourmapcreator.urgr8.ch/</a:t>
            </a:r>
          </a:p>
        </p:txBody>
      </p:sp>
      <p:sp>
        <p:nvSpPr>
          <p:cNvPr id="9" name="Content Placeholder 8"/>
          <p:cNvSpPr>
            <a:spLocks noGrp="1"/>
          </p:cNvSpPr>
          <p:nvPr>
            <p:ph sz="half" idx="2"/>
          </p:nvPr>
        </p:nvSpPr>
        <p:spPr>
          <a:xfrm>
            <a:off x="4724400" y="1600199"/>
            <a:ext cx="4191000" cy="4525963"/>
          </a:xfrm>
        </p:spPr>
        <p:txBody>
          <a:bodyPr>
            <a:normAutofit/>
          </a:bodyPr>
          <a:lstStyle/>
          <a:p>
            <a:pPr marL="0" indent="0">
              <a:buNone/>
            </a:pPr>
            <a:r>
              <a:rPr lang="en-US" sz="3000" dirty="0" err="1" smtClean="0">
                <a:latin typeface="Arial" panose="020B0604020202020204" pitchFamily="34" charset="0"/>
                <a:cs typeface="Arial" panose="020B0604020202020204" pitchFamily="34" charset="0"/>
              </a:rPr>
              <a:t>Badwater</a:t>
            </a:r>
            <a:r>
              <a:rPr lang="en-US" sz="3000" dirty="0" smtClean="0">
                <a:latin typeface="Arial" panose="020B0604020202020204" pitchFamily="34" charset="0"/>
                <a:cs typeface="Arial" panose="020B0604020202020204" pitchFamily="34" charset="0"/>
              </a:rPr>
              <a:t> Basin</a:t>
            </a:r>
          </a:p>
          <a:p>
            <a:pPr marL="0" indent="0">
              <a:buNone/>
            </a:pPr>
            <a:r>
              <a:rPr lang="en-US" sz="3000" dirty="0" smtClean="0">
                <a:latin typeface="Arial" panose="020B0604020202020204" pitchFamily="34" charset="0"/>
                <a:cs typeface="Arial" panose="020B0604020202020204" pitchFamily="34" charset="0"/>
              </a:rPr>
              <a:t>is -282 </a:t>
            </a:r>
            <a:r>
              <a:rPr lang="en-US" sz="3000" dirty="0" err="1" smtClean="0">
                <a:latin typeface="Arial" panose="020B0604020202020204" pitchFamily="34" charset="0"/>
                <a:cs typeface="Arial" panose="020B0604020202020204" pitchFamily="34" charset="0"/>
              </a:rPr>
              <a:t>ft</a:t>
            </a:r>
            <a:endParaRPr lang="en-US" sz="3000" dirty="0" smtClean="0">
              <a:latin typeface="Arial" panose="020B0604020202020204" pitchFamily="34" charset="0"/>
              <a:cs typeface="Arial" panose="020B0604020202020204" pitchFamily="34" charset="0"/>
            </a:endParaRPr>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sz="3000" dirty="0" smtClean="0">
                <a:latin typeface="Arial" panose="020B0604020202020204" pitchFamily="34" charset="0"/>
                <a:cs typeface="Arial" panose="020B0604020202020204" pitchFamily="34" charset="0"/>
              </a:rPr>
              <a:t>We would say:</a:t>
            </a:r>
          </a:p>
          <a:p>
            <a:pPr marL="0" indent="0">
              <a:buNone/>
            </a:pPr>
            <a:r>
              <a:rPr lang="en-US" sz="3000" dirty="0" smtClean="0">
                <a:latin typeface="Arial" panose="020B0604020202020204" pitchFamily="34" charset="0"/>
                <a:cs typeface="Arial" panose="020B0604020202020204" pitchFamily="34" charset="0"/>
              </a:rPr>
              <a:t>The elevation of </a:t>
            </a:r>
            <a:r>
              <a:rPr lang="en-US" sz="3000" dirty="0" err="1" smtClean="0">
                <a:latin typeface="Arial" panose="020B0604020202020204" pitchFamily="34" charset="0"/>
                <a:cs typeface="Arial" panose="020B0604020202020204" pitchFamily="34" charset="0"/>
              </a:rPr>
              <a:t>Badwater</a:t>
            </a:r>
            <a:r>
              <a:rPr lang="en-US" sz="3000" dirty="0" smtClean="0">
                <a:latin typeface="Arial" panose="020B0604020202020204" pitchFamily="34" charset="0"/>
                <a:cs typeface="Arial" panose="020B0604020202020204" pitchFamily="34" charset="0"/>
              </a:rPr>
              <a:t> Basin is _______ feet </a:t>
            </a:r>
          </a:p>
          <a:p>
            <a:pPr marL="0" indent="0">
              <a:buNone/>
            </a:pPr>
            <a:r>
              <a:rPr lang="en-US" sz="3000" b="1" dirty="0" smtClean="0">
                <a:latin typeface="Arial" panose="020B0604020202020204" pitchFamily="34" charset="0"/>
                <a:cs typeface="Arial" panose="020B0604020202020204" pitchFamily="34" charset="0"/>
              </a:rPr>
              <a:t>_________ </a:t>
            </a:r>
            <a:r>
              <a:rPr lang="en-US" sz="3000" dirty="0" smtClean="0">
                <a:latin typeface="Arial" panose="020B0604020202020204" pitchFamily="34" charset="0"/>
                <a:cs typeface="Arial" panose="020B0604020202020204" pitchFamily="34" charset="0"/>
              </a:rPr>
              <a:t>sea level.</a:t>
            </a:r>
          </a:p>
        </p:txBody>
      </p:sp>
      <p:pic>
        <p:nvPicPr>
          <p:cNvPr id="7" name="Picture 6" descr="Topographic map of Telescope Peak and Badwater Basin."/>
          <p:cNvPicPr/>
          <p:nvPr/>
        </p:nvPicPr>
        <p:blipFill>
          <a:blip r:embed="rId2">
            <a:extLst>
              <a:ext uri="{28A0092B-C50C-407E-A947-70E740481C1C}">
                <a14:useLocalDpi xmlns:a14="http://schemas.microsoft.com/office/drawing/2010/main" val="0"/>
              </a:ext>
            </a:extLst>
          </a:blip>
          <a:stretch>
            <a:fillRect/>
          </a:stretch>
        </p:blipFill>
        <p:spPr>
          <a:xfrm>
            <a:off x="457200" y="1752600"/>
            <a:ext cx="3968411" cy="3573463"/>
          </a:xfrm>
          <a:prstGeom prst="rect">
            <a:avLst/>
          </a:prstGeom>
          <a:ln w="28575">
            <a:solidFill>
              <a:schemeClr val="tx1"/>
            </a:solidFill>
          </a:ln>
        </p:spPr>
      </p:pic>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Now It’s Your Turn!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13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ther and son stand in front of the Badwater Basin sign that reads it is 282 feet below sea leve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838200"/>
            <a:ext cx="7848600" cy="5223679"/>
          </a:xfrm>
          <a:prstGeom prst="rect">
            <a:avLst/>
          </a:prstGeom>
        </p:spPr>
      </p:pic>
      <p:sp>
        <p:nvSpPr>
          <p:cNvPr id="3" name="Title 4" hidden="1"/>
          <p:cNvSpPr>
            <a:spLocks noGrp="1"/>
          </p:cNvSpPr>
          <p:nvPr>
            <p:ph type="title"/>
          </p:nvPr>
        </p:nvSpPr>
        <p:spPr>
          <a:xfrm>
            <a:off x="457200" y="274638"/>
            <a:ext cx="8229600" cy="1143000"/>
          </a:xfrm>
        </p:spPr>
        <p:txBody>
          <a:bodyPr/>
          <a:lstStyle/>
          <a:p>
            <a:r>
              <a:rPr lang="en-US" b="1" dirty="0" err="1" smtClean="0">
                <a:latin typeface="Arial" panose="020B0604020202020204" pitchFamily="34" charset="0"/>
                <a:cs typeface="Arial" panose="020B0604020202020204" pitchFamily="34" charset="0"/>
              </a:rPr>
              <a:t>Badwater</a:t>
            </a:r>
            <a:r>
              <a:rPr lang="en-US" b="1" dirty="0" smtClean="0">
                <a:latin typeface="Arial" panose="020B0604020202020204" pitchFamily="34" charset="0"/>
                <a:cs typeface="Arial" panose="020B0604020202020204" pitchFamily="34" charset="0"/>
              </a:rPr>
              <a:t> Basin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8991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2600" y="5470482"/>
            <a:ext cx="1896225" cy="369332"/>
          </a:xfrm>
          <a:prstGeom prst="rect">
            <a:avLst/>
          </a:prstGeom>
          <a:noFill/>
        </p:spPr>
        <p:txBody>
          <a:bodyPr wrap="none" rtlCol="0">
            <a:spAutoFit/>
          </a:bodyPr>
          <a:lstStyle/>
          <a:p>
            <a:r>
              <a:rPr lang="en-US" dirty="0" smtClean="0"/>
              <a:t>Photo </a:t>
            </a:r>
            <a:r>
              <a:rPr lang="en-US" dirty="0"/>
              <a:t>credit USGS</a:t>
            </a:r>
          </a:p>
        </p:txBody>
      </p:sp>
      <p:pic>
        <p:nvPicPr>
          <p:cNvPr id="14" name="Picture 13" descr="A diagram shows the elevation (from west to east) of the Argus Ranger, Panamint Valley, Panamint Range, Telescope Peak, Death Valley, Badwater, Amargosa Range, and Amargosa Desert. The elevation of Telescope peak is 11049 feet (3368 meters), and the elevation of Badwater is -282 feet (-86 me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98" y="1871337"/>
            <a:ext cx="7895004" cy="3115326"/>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We look at elevations…</a:t>
            </a:r>
          </a:p>
        </p:txBody>
      </p:sp>
    </p:spTree>
    <p:extLst>
      <p:ext uri="{BB962C8B-B14F-4D97-AF65-F5344CB8AC3E}">
        <p14:creationId xmlns:p14="http://schemas.microsoft.com/office/powerpoint/2010/main" val="508301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5943600" y="6308725"/>
            <a:ext cx="3062698" cy="369332"/>
          </a:xfrm>
          <a:prstGeom prst="rect">
            <a:avLst/>
          </a:prstGeom>
        </p:spPr>
        <p:txBody>
          <a:bodyPr wrap="none">
            <a:spAutoFit/>
          </a:bodyPr>
          <a:lstStyle/>
          <a:p>
            <a:r>
              <a:rPr lang="en-US" dirty="0"/>
              <a:t>Background photo credit USGS</a:t>
            </a:r>
          </a:p>
        </p:txBody>
      </p:sp>
      <p:sp>
        <p:nvSpPr>
          <p:cNvPr id="6" name="Content Placeholder 5"/>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b="1" dirty="0">
                <a:latin typeface="Arial" panose="020B0604020202020204" pitchFamily="34" charset="0"/>
                <a:cs typeface="Arial" panose="020B0604020202020204" pitchFamily="34" charset="0"/>
              </a:rPr>
              <a:t>Explore topography on you!</a:t>
            </a:r>
          </a:p>
        </p:txBody>
      </p:sp>
      <p:sp>
        <p:nvSpPr>
          <p:cNvPr id="5" name="Title 4"/>
          <p:cNvSpPr>
            <a:spLocks noGrp="1"/>
          </p:cNvSpPr>
          <p:nvPr>
            <p:ph type="title"/>
          </p:nvPr>
        </p:nvSpPr>
        <p:spPr/>
        <p:txBody>
          <a:bodyPr/>
          <a:lstStyle/>
          <a:p>
            <a:r>
              <a:rPr lang="en-US" b="1" dirty="0">
                <a:latin typeface="Arial" panose="020B0604020202020204" pitchFamily="34" charset="0"/>
                <a:cs typeface="Arial" panose="020B0604020202020204" pitchFamily="34" charset="0"/>
              </a:rPr>
              <a:t>Activity</a:t>
            </a:r>
          </a:p>
        </p:txBody>
      </p:sp>
    </p:spTree>
    <p:extLst>
      <p:ext uri="{BB962C8B-B14F-4D97-AF65-F5344CB8AC3E}">
        <p14:creationId xmlns:p14="http://schemas.microsoft.com/office/powerpoint/2010/main" val="3346549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https://www.usgs.gov/products/maps/topo-maps</a:t>
            </a:r>
          </a:p>
        </p:txBody>
      </p:sp>
      <p:pic>
        <p:nvPicPr>
          <p:cNvPr id="4" name="Picture 3" descr="The USGS symb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736825"/>
            <a:ext cx="3352800" cy="1478670"/>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For more maps or information:</a:t>
            </a:r>
          </a:p>
        </p:txBody>
      </p:sp>
    </p:spTree>
    <p:extLst>
      <p:ext uri="{BB962C8B-B14F-4D97-AF65-F5344CB8AC3E}">
        <p14:creationId xmlns:p14="http://schemas.microsoft.com/office/powerpoint/2010/main" val="2690740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What is a </a:t>
            </a:r>
            <a:r>
              <a:rPr lang="en-US" dirty="0" smtClean="0">
                <a:latin typeface="Arial" panose="020B0604020202020204" pitchFamily="34" charset="0"/>
                <a:cs typeface="Arial" panose="020B0604020202020204" pitchFamily="34" charset="0"/>
              </a:rPr>
              <a:t>topographic </a:t>
            </a:r>
            <a:r>
              <a:rPr lang="en-US" dirty="0">
                <a:latin typeface="Arial" panose="020B0604020202020204" pitchFamily="34" charset="0"/>
                <a:cs typeface="Arial" panose="020B0604020202020204" pitchFamily="34" charset="0"/>
              </a:rPr>
              <a:t>map?</a:t>
            </a:r>
          </a:p>
        </p:txBody>
      </p:sp>
      <p:sp>
        <p:nvSpPr>
          <p:cNvPr id="3" name="Content Placeholder 2"/>
          <p:cNvSpPr>
            <a:spLocks noGrp="1"/>
          </p:cNvSpPr>
          <p:nvPr>
            <p:ph idx="1"/>
          </p:nvPr>
        </p:nvSpPr>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Topography</a:t>
            </a:r>
            <a:r>
              <a:rPr lang="en-US" dirty="0">
                <a:latin typeface="Arial" panose="020B0604020202020204" pitchFamily="34" charset="0"/>
                <a:cs typeface="Arial" panose="020B0604020202020204" pitchFamily="34" charset="0"/>
              </a:rPr>
              <a:t> is a detailed map of the surface features of land. It includes the mountains, hills, creeks, and other bumps and lumps on a particular hunk of earth.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500" dirty="0"/>
              <a:t>Reference: https://www.vocabulary.com/dictionary/topography</a:t>
            </a:r>
          </a:p>
        </p:txBody>
      </p:sp>
    </p:spTree>
    <p:extLst>
      <p:ext uri="{BB962C8B-B14F-4D97-AF65-F5344CB8AC3E}">
        <p14:creationId xmlns:p14="http://schemas.microsoft.com/office/powerpoint/2010/main" val="2294288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6148437"/>
            <a:ext cx="2930610" cy="246221"/>
          </a:xfrm>
          <a:prstGeom prst="rect">
            <a:avLst/>
          </a:prstGeom>
          <a:noFill/>
        </p:spPr>
        <p:txBody>
          <a:bodyPr wrap="none" rtlCol="0">
            <a:spAutoFit/>
          </a:bodyPr>
          <a:lstStyle/>
          <a:p>
            <a:r>
              <a:rPr lang="en-US" sz="1000" dirty="0"/>
              <a:t>Map made with http://contourmapcreator.urgr8.ch/</a:t>
            </a:r>
          </a:p>
        </p:txBody>
      </p:sp>
      <p:pic>
        <p:nvPicPr>
          <p:cNvPr id="11" name="Content Placeholder 10" descr="A topographic map shows the elevation of the Panamint Valley and Death Valley areas."/>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62045" y="2174990"/>
            <a:ext cx="4007734" cy="3951058"/>
          </a:xfrm>
        </p:spPr>
      </p:pic>
      <p:sp>
        <p:nvSpPr>
          <p:cNvPr id="8" name="Text Placeholder 7"/>
          <p:cNvSpPr>
            <a:spLocks noGrp="1"/>
          </p:cNvSpPr>
          <p:nvPr>
            <p:ph type="body" sz="quarter" idx="3"/>
          </p:nvPr>
        </p:nvSpPr>
        <p:spPr/>
        <p:txBody>
          <a:bodyPr/>
          <a:lstStyle/>
          <a:p>
            <a:r>
              <a:rPr lang="en-US" dirty="0">
                <a:latin typeface="Arial" panose="020B0604020202020204" pitchFamily="34" charset="0"/>
                <a:cs typeface="Arial" panose="020B0604020202020204" pitchFamily="34" charset="0"/>
              </a:rPr>
              <a:t>Bird’s Eye View</a:t>
            </a:r>
          </a:p>
        </p:txBody>
      </p:sp>
      <p:sp>
        <p:nvSpPr>
          <p:cNvPr id="3" name="Rectangle 2"/>
          <p:cNvSpPr/>
          <p:nvPr/>
        </p:nvSpPr>
        <p:spPr>
          <a:xfrm>
            <a:off x="457200" y="4953985"/>
            <a:ext cx="1136850" cy="246221"/>
          </a:xfrm>
          <a:prstGeom prst="rect">
            <a:avLst/>
          </a:prstGeom>
        </p:spPr>
        <p:txBody>
          <a:bodyPr wrap="none">
            <a:spAutoFit/>
          </a:bodyPr>
          <a:lstStyle/>
          <a:p>
            <a:r>
              <a:rPr lang="en-US" sz="1000" dirty="0"/>
              <a:t>Photo credit USGS</a:t>
            </a:r>
          </a:p>
        </p:txBody>
      </p:sp>
      <p:pic>
        <p:nvPicPr>
          <p:cNvPr id="7" name="Picture 6" descr="A diagram shows the elevation (from west to east) of the Argus Ranger, Panamint Valley, Panamint Range, Telescope Peak, Death Valley, Badwater, Amargosa Range, and Amargosa Desert. The elevation of Telescope peak is 11049 feet (3368 meters), and the elevation of Badwater is -282 feet (-86 meters)."/>
          <p:cNvPicPr>
            <a:picLocks noChangeAspect="1"/>
          </p:cNvPicPr>
          <p:nvPr/>
        </p:nvPicPr>
        <p:blipFill>
          <a:blip r:embed="rId4"/>
          <a:stretch>
            <a:fillRect/>
          </a:stretch>
        </p:blipFill>
        <p:spPr>
          <a:xfrm>
            <a:off x="457200" y="3210275"/>
            <a:ext cx="4337068" cy="1710063"/>
          </a:xfrm>
          <a:prstGeom prst="rect">
            <a:avLst/>
          </a:prstGeom>
        </p:spPr>
      </p:pic>
      <p:sp>
        <p:nvSpPr>
          <p:cNvPr id="6" name="Text Placeholder 5"/>
          <p:cNvSpPr>
            <a:spLocks noGrp="1"/>
          </p:cNvSpPr>
          <p:nvPr>
            <p:ph type="body" idx="1"/>
          </p:nvPr>
        </p:nvSpPr>
        <p:spPr/>
        <p:txBody>
          <a:bodyPr/>
          <a:lstStyle/>
          <a:p>
            <a:r>
              <a:rPr lang="en-US" dirty="0">
                <a:latin typeface="Arial" panose="020B0604020202020204" pitchFamily="34" charset="0"/>
                <a:cs typeface="Arial" panose="020B0604020202020204" pitchFamily="34" charset="0"/>
              </a:rPr>
              <a:t>Side View</a:t>
            </a:r>
          </a:p>
        </p:txBody>
      </p:sp>
      <p:sp>
        <p:nvSpPr>
          <p:cNvPr id="5" name="Title 4"/>
          <p:cNvSpPr>
            <a:spLocks noGrp="1"/>
          </p:cNvSpPr>
          <p:nvPr>
            <p:ph type="title"/>
          </p:nvPr>
        </p:nvSpPr>
        <p:spPr/>
        <p:txBody>
          <a:bodyPr/>
          <a:lstStyle/>
          <a:p>
            <a:r>
              <a:rPr lang="en-US" dirty="0">
                <a:latin typeface="Arial" panose="020B0604020202020204" pitchFamily="34" charset="0"/>
                <a:cs typeface="Arial" panose="020B0604020202020204" pitchFamily="34" charset="0"/>
              </a:rPr>
              <a:t>How do we see elevation?</a:t>
            </a:r>
          </a:p>
        </p:txBody>
      </p:sp>
    </p:spTree>
    <p:extLst>
      <p:ext uri="{BB962C8B-B14F-4D97-AF65-F5344CB8AC3E}">
        <p14:creationId xmlns:p14="http://schemas.microsoft.com/office/powerpoint/2010/main" val="1301776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14000" r="-14000"/>
          </a:stretch>
        </a:blipFill>
        <a:effectLst/>
      </p:bgPr>
    </p:bg>
    <p:spTree>
      <p:nvGrpSpPr>
        <p:cNvPr id="1" name=""/>
        <p:cNvGrpSpPr/>
        <p:nvPr/>
      </p:nvGrpSpPr>
      <p:grpSpPr>
        <a:xfrm>
          <a:off x="0" y="0"/>
          <a:ext cx="0" cy="0"/>
          <a:chOff x="0" y="0"/>
          <a:chExt cx="0" cy="0"/>
        </a:xfrm>
      </p:grpSpPr>
      <p:sp>
        <p:nvSpPr>
          <p:cNvPr id="4" name="Rectangle 3"/>
          <p:cNvSpPr/>
          <p:nvPr/>
        </p:nvSpPr>
        <p:spPr>
          <a:xfrm>
            <a:off x="6081302" y="6308725"/>
            <a:ext cx="3062698" cy="369332"/>
          </a:xfrm>
          <a:prstGeom prst="rect">
            <a:avLst/>
          </a:prstGeom>
        </p:spPr>
        <p:txBody>
          <a:bodyPr wrap="none">
            <a:spAutoFit/>
          </a:bodyPr>
          <a:lstStyle/>
          <a:p>
            <a:r>
              <a:rPr lang="en-US" dirty="0"/>
              <a:t>Background photo credit USGS</a:t>
            </a:r>
          </a:p>
        </p:txBody>
      </p:sp>
      <p:sp>
        <p:nvSpPr>
          <p:cNvPr id="3" name="Content Placeholder 2"/>
          <p:cNvSpPr>
            <a:spLocks noGrp="1"/>
          </p:cNvSpPr>
          <p:nvPr>
            <p:ph idx="1"/>
          </p:nvPr>
        </p:nvSpPr>
        <p:spPr>
          <a:xfrm>
            <a:off x="433086" y="1967428"/>
            <a:ext cx="8229600" cy="4525963"/>
          </a:xfrm>
        </p:spPr>
        <p:txBody>
          <a:bodyPr>
            <a:normAutofit/>
          </a:bodyPr>
          <a:lstStyle/>
          <a:p>
            <a:r>
              <a:rPr lang="en-US" b="1" dirty="0">
                <a:latin typeface="Arial" panose="020B0604020202020204" pitchFamily="34" charset="0"/>
                <a:cs typeface="Arial" panose="020B0604020202020204" pitchFamily="34" charset="0"/>
              </a:rPr>
              <a:t>The irregular lines and circles outline the </a:t>
            </a:r>
            <a:r>
              <a:rPr lang="en-US" b="1" dirty="0" smtClean="0">
                <a:latin typeface="Arial" panose="020B0604020202020204" pitchFamily="34" charset="0"/>
                <a:cs typeface="Arial" panose="020B0604020202020204" pitchFamily="34" charset="0"/>
              </a:rPr>
              <a:t>areas that are higher in elevation.</a:t>
            </a:r>
            <a:endParaRPr lang="en-US" b="1" dirty="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Lines that are </a:t>
            </a:r>
            <a:r>
              <a:rPr lang="en-US" b="1" smtClean="0">
                <a:latin typeface="Arial" panose="020B0604020202020204" pitchFamily="34" charset="0"/>
                <a:cs typeface="Arial" panose="020B0604020202020204" pitchFamily="34" charset="0"/>
              </a:rPr>
              <a:t>close together show </a:t>
            </a:r>
            <a:r>
              <a:rPr lang="en-US" b="1" dirty="0">
                <a:latin typeface="Arial" panose="020B0604020202020204" pitchFamily="34" charset="0"/>
                <a:cs typeface="Arial" panose="020B0604020202020204" pitchFamily="34" charset="0"/>
              </a:rPr>
              <a:t>that the area is steeper.</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Lines that are further apart show that the area is flatter.</a:t>
            </a:r>
          </a:p>
          <a:p>
            <a:endParaRPr lang="en-US" b="1" dirty="0" smtClean="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What’s with the lines?</a:t>
            </a:r>
          </a:p>
        </p:txBody>
      </p:sp>
    </p:spTree>
    <p:extLst>
      <p:ext uri="{BB962C8B-B14F-4D97-AF65-F5344CB8AC3E}">
        <p14:creationId xmlns:p14="http://schemas.microsoft.com/office/powerpoint/2010/main" val="77362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5667933"/>
            <a:ext cx="1537600" cy="246221"/>
          </a:xfrm>
          <a:prstGeom prst="rect">
            <a:avLst/>
          </a:prstGeom>
          <a:noFill/>
        </p:spPr>
        <p:txBody>
          <a:bodyPr wrap="none" rtlCol="0">
            <a:spAutoFit/>
          </a:bodyPr>
          <a:lstStyle/>
          <a:p>
            <a:r>
              <a:rPr lang="en-US" sz="1000" dirty="0"/>
              <a:t>Map courtesy of usgs.gov </a:t>
            </a:r>
          </a:p>
        </p:txBody>
      </p:sp>
      <p:sp>
        <p:nvSpPr>
          <p:cNvPr id="5" name="Content Placeholder 4"/>
          <p:cNvSpPr>
            <a:spLocks noGrp="1"/>
          </p:cNvSpPr>
          <p:nvPr>
            <p:ph sz="half" idx="2"/>
          </p:nvPr>
        </p:nvSpPr>
        <p:spPr/>
        <p:txBody>
          <a:bodyPr>
            <a:normAutofit lnSpcReduction="10000"/>
          </a:bodyPr>
          <a:lstStyle/>
          <a:p>
            <a:r>
              <a:rPr lang="en-US" dirty="0">
                <a:latin typeface="Arial" panose="020B0604020202020204" pitchFamily="34" charset="0"/>
                <a:cs typeface="Arial" panose="020B0604020202020204" pitchFamily="34" charset="0"/>
              </a:rPr>
              <a:t>Look at the locations in the two circles. </a:t>
            </a:r>
          </a:p>
          <a:p>
            <a:r>
              <a:rPr lang="en-US" dirty="0">
                <a:latin typeface="Arial" panose="020B0604020202020204" pitchFamily="34" charset="0"/>
                <a:cs typeface="Arial" panose="020B0604020202020204" pitchFamily="34" charset="0"/>
              </a:rPr>
              <a:t>You will see Telescope Pk. &amp; Panamint Valley</a:t>
            </a:r>
          </a:p>
          <a:p>
            <a:r>
              <a:rPr lang="en-US" dirty="0">
                <a:latin typeface="Arial" panose="020B0604020202020204" pitchFamily="34" charset="0"/>
                <a:cs typeface="Arial" panose="020B0604020202020204" pitchFamily="34" charset="0"/>
              </a:rPr>
              <a:t>What is different about the way they look on this map?</a:t>
            </a:r>
          </a:p>
          <a:p>
            <a:r>
              <a:rPr lang="en-US" dirty="0">
                <a:latin typeface="Arial" panose="020B0604020202020204" pitchFamily="34" charset="0"/>
                <a:cs typeface="Arial" panose="020B0604020202020204" pitchFamily="34" charset="0"/>
              </a:rPr>
              <a:t>What could that mean?</a:t>
            </a:r>
          </a:p>
          <a:p>
            <a:endParaRPr lang="en-US" dirty="0"/>
          </a:p>
        </p:txBody>
      </p:sp>
      <p:pic>
        <p:nvPicPr>
          <p:cNvPr id="4" name="Content Placeholder 3" descr="A map with Panamint Valley and Telescope Peak circled."/>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031467"/>
            <a:ext cx="4038600" cy="3663429"/>
          </a:xfrm>
        </p:spPr>
      </p:pic>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Take a closer look…</a:t>
            </a:r>
          </a:p>
        </p:txBody>
      </p:sp>
    </p:spTree>
    <p:extLst>
      <p:ext uri="{BB962C8B-B14F-4D97-AF65-F5344CB8AC3E}">
        <p14:creationId xmlns:p14="http://schemas.microsoft.com/office/powerpoint/2010/main" val="3028825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5667933"/>
            <a:ext cx="2212465" cy="246221"/>
          </a:xfrm>
          <a:prstGeom prst="rect">
            <a:avLst/>
          </a:prstGeom>
          <a:noFill/>
        </p:spPr>
        <p:txBody>
          <a:bodyPr wrap="none" rtlCol="0">
            <a:spAutoFit/>
          </a:bodyPr>
          <a:lstStyle/>
          <a:p>
            <a:r>
              <a:rPr lang="en-US" sz="1000" dirty="0"/>
              <a:t>Map </a:t>
            </a:r>
            <a:r>
              <a:rPr lang="en-US" sz="1000" dirty="0" smtClean="0"/>
              <a:t>and drawing courtesy </a:t>
            </a:r>
            <a:r>
              <a:rPr lang="en-US" sz="1000" dirty="0"/>
              <a:t>of usgs.gov </a:t>
            </a:r>
          </a:p>
        </p:txBody>
      </p:sp>
      <p:pic>
        <p:nvPicPr>
          <p:cNvPr id="9" name="Picture 8" descr="A diagram shows the elevation (from west to east) of the Argus Ranger, Panamint Valley, Panamint Range, Telescope Peak, Death Valley, Badwater, Amargosa Range, and Amargosa Desert. The elevation of Telescope peak is 11049 feet (3368 meters), and the elevation of Badwater is -282 feet (-86 meters)."/>
          <p:cNvPicPr>
            <a:picLocks noChangeAspect="1"/>
          </p:cNvPicPr>
          <p:nvPr/>
        </p:nvPicPr>
        <p:blipFill rotWithShape="1">
          <a:blip r:embed="rId3">
            <a:extLst>
              <a:ext uri="{28A0092B-C50C-407E-A947-70E740481C1C}">
                <a14:useLocalDpi xmlns:a14="http://schemas.microsoft.com/office/drawing/2010/main" val="0"/>
              </a:ext>
            </a:extLst>
          </a:blip>
          <a:srcRect r="39894"/>
          <a:stretch/>
        </p:blipFill>
        <p:spPr>
          <a:xfrm>
            <a:off x="4703396" y="2590800"/>
            <a:ext cx="3983404" cy="2615078"/>
          </a:xfrm>
          <a:prstGeom prst="rect">
            <a:avLst/>
          </a:prstGeom>
        </p:spPr>
      </p:pic>
      <p:pic>
        <p:nvPicPr>
          <p:cNvPr id="4" name="Content Placeholder 3" descr="A map with Panamint Valley and Telescope Peak circled."/>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7200" y="2031467"/>
            <a:ext cx="4038600" cy="3663429"/>
          </a:xfrm>
        </p:spPr>
      </p:pic>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Compare and Contrast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996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926497"/>
            <a:ext cx="5181600"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Map made with http://contourmapcreator.urgr8.ch/</a:t>
            </a:r>
          </a:p>
        </p:txBody>
      </p:sp>
      <p:sp>
        <p:nvSpPr>
          <p:cNvPr id="9" name="Content Placeholder 8"/>
          <p:cNvSpPr>
            <a:spLocks noGrp="1"/>
          </p:cNvSpPr>
          <p:nvPr>
            <p:ph sz="half" idx="2"/>
          </p:nvPr>
        </p:nvSpPr>
        <p:spPr>
          <a:xfrm>
            <a:off x="4668819" y="3046989"/>
            <a:ext cx="4038600" cy="1905000"/>
          </a:xfrm>
        </p:spPr>
        <p:txBody>
          <a:bodyPr>
            <a:normAutofit/>
          </a:bodyPr>
          <a:lstStyle/>
          <a:p>
            <a:pPr marL="0" indent="0">
              <a:buNone/>
            </a:pPr>
            <a:r>
              <a:rPr lang="en-US" sz="3000" dirty="0">
                <a:latin typeface="Arial" panose="020B0604020202020204" pitchFamily="34" charset="0"/>
                <a:cs typeface="Arial" panose="020B0604020202020204" pitchFamily="34" charset="0"/>
              </a:rPr>
              <a:t>What is the highest elevation (number and name) on this map</a:t>
            </a:r>
            <a:r>
              <a:rPr lang="en-US" sz="3000" dirty="0" smtClean="0">
                <a:latin typeface="Arial" panose="020B0604020202020204" pitchFamily="34" charset="0"/>
                <a:cs typeface="Arial" panose="020B0604020202020204" pitchFamily="34" charset="0"/>
              </a:rPr>
              <a:t>?</a:t>
            </a:r>
            <a:endParaRPr lang="en-US" sz="3000" dirty="0">
              <a:latin typeface="Arial" panose="020B0604020202020204" pitchFamily="34" charset="0"/>
              <a:cs typeface="Arial" panose="020B0604020202020204" pitchFamily="34" charset="0"/>
            </a:endParaRPr>
          </a:p>
        </p:txBody>
      </p:sp>
      <p:pic>
        <p:nvPicPr>
          <p:cNvPr id="8" name="Content Placeholder 7" descr="A topographical map that represents the Furnace Creek and Towne Pass are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3881"/>
            <a:ext cx="4038600" cy="4038600"/>
          </a:xfrm>
          <a:ln w="28575">
            <a:solidFill>
              <a:schemeClr val="tx1"/>
            </a:solidFill>
          </a:ln>
        </p:spPr>
      </p:pic>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Share </a:t>
            </a:r>
            <a:r>
              <a:rPr lang="en-US" dirty="0">
                <a:latin typeface="Arial" panose="020B0604020202020204" pitchFamily="34" charset="0"/>
                <a:cs typeface="Arial" panose="020B0604020202020204" pitchFamily="34" charset="0"/>
              </a:rPr>
              <a:t>what you know!</a:t>
            </a:r>
          </a:p>
        </p:txBody>
      </p:sp>
    </p:spTree>
    <p:extLst>
      <p:ext uri="{BB962C8B-B14F-4D97-AF65-F5344CB8AC3E}">
        <p14:creationId xmlns:p14="http://schemas.microsoft.com/office/powerpoint/2010/main" val="4269112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926497"/>
            <a:ext cx="5181600"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Map made with http://contourmapcreator.urgr8.ch/</a:t>
            </a:r>
          </a:p>
        </p:txBody>
      </p:sp>
      <p:sp>
        <p:nvSpPr>
          <p:cNvPr id="5" name="Content Placeholder 8"/>
          <p:cNvSpPr>
            <a:spLocks noGrp="1"/>
          </p:cNvSpPr>
          <p:nvPr>
            <p:ph sz="half" idx="2"/>
          </p:nvPr>
        </p:nvSpPr>
        <p:spPr>
          <a:xfrm>
            <a:off x="4648200" y="3063081"/>
            <a:ext cx="4038600" cy="1600200"/>
          </a:xfrm>
        </p:spPr>
        <p:txBody>
          <a:bodyPr>
            <a:normAutofit/>
          </a:bodyPr>
          <a:lstStyle/>
          <a:p>
            <a:pPr marL="0" indent="0">
              <a:buNone/>
            </a:pPr>
            <a:r>
              <a:rPr lang="en-US" sz="3000" dirty="0" smtClean="0">
                <a:latin typeface="Arial" panose="020B0604020202020204" pitchFamily="34" charset="0"/>
                <a:cs typeface="Arial" panose="020B0604020202020204" pitchFamily="34" charset="0"/>
              </a:rPr>
              <a:t>What </a:t>
            </a:r>
            <a:r>
              <a:rPr lang="en-US" sz="3000" dirty="0">
                <a:latin typeface="Arial" panose="020B0604020202020204" pitchFamily="34" charset="0"/>
                <a:cs typeface="Arial" panose="020B0604020202020204" pitchFamily="34" charset="0"/>
              </a:rPr>
              <a:t>is the lowest elevation (number and name) on this map?</a:t>
            </a:r>
          </a:p>
        </p:txBody>
      </p:sp>
      <p:pic>
        <p:nvPicPr>
          <p:cNvPr id="8" name="Content Placeholder 7" descr="A topographical map that represents the Furnace Creek and Towne Pass are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3881"/>
            <a:ext cx="4038600" cy="4038600"/>
          </a:xfrm>
          <a:ln w="28575">
            <a:solidFill>
              <a:schemeClr val="tx1"/>
            </a:solidFill>
          </a:ln>
        </p:spPr>
      </p:pic>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Share </a:t>
            </a:r>
            <a:r>
              <a:rPr lang="en-US" dirty="0">
                <a:latin typeface="Arial" panose="020B0604020202020204" pitchFamily="34" charset="0"/>
                <a:cs typeface="Arial" panose="020B0604020202020204" pitchFamily="34" charset="0"/>
              </a:rPr>
              <a:t>what you know</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096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567</Words>
  <Application>Microsoft Office PowerPoint</Application>
  <PresentationFormat>On-screen Show (4:3)</PresentationFormat>
  <Paragraphs>114</Paragraphs>
  <Slides>21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Elevation and  Topographic Maps</vt:lpstr>
      <vt:lpstr>We look at elevations…</vt:lpstr>
      <vt:lpstr>What is a topographic map?</vt:lpstr>
      <vt:lpstr>How do we see elevation?</vt:lpstr>
      <vt:lpstr>What’s with the lines?</vt:lpstr>
      <vt:lpstr>Take a closer look…</vt:lpstr>
      <vt:lpstr>Compare and Contrast</vt:lpstr>
      <vt:lpstr>Share what you know!</vt:lpstr>
      <vt:lpstr>Share what you know!!</vt:lpstr>
      <vt:lpstr>Sea Level</vt:lpstr>
      <vt:lpstr>Point out “sea level” on this diagram</vt:lpstr>
      <vt:lpstr>Reading Sea Level</vt:lpstr>
      <vt:lpstr>Reading Sea Level…</vt:lpstr>
      <vt:lpstr>Sea Level at Furnace Creek</vt:lpstr>
      <vt:lpstr>Reading Sea Level….</vt:lpstr>
      <vt:lpstr>Reading Sea Level…..</vt:lpstr>
      <vt:lpstr>Can you complete the sentence?</vt:lpstr>
      <vt:lpstr>Now It’s Your Turn!</vt:lpstr>
      <vt:lpstr>Badwater Basin</vt:lpstr>
      <vt:lpstr>Activity</vt:lpstr>
      <vt:lpstr>For more maps or information:</vt:lpstr>
    </vt:vector>
  </TitlesOfParts>
  <Company>National Park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Topographical Maps</dc:title>
  <dc:creator>Fox, Carolyn Leigh</dc:creator>
  <cp:lastModifiedBy>BrandiStewart</cp:lastModifiedBy>
  <cp:revision>36</cp:revision>
  <dcterms:created xsi:type="dcterms:W3CDTF">2017-07-29T18:03:03Z</dcterms:created>
  <dcterms:modified xsi:type="dcterms:W3CDTF">2018-07-06T23:56:57Z</dcterms:modified>
</cp:coreProperties>
</file>